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479" r:id="rId2"/>
    <p:sldId id="630" r:id="rId3"/>
    <p:sldId id="585" r:id="rId4"/>
    <p:sldId id="634" r:id="rId5"/>
    <p:sldId id="639" r:id="rId6"/>
    <p:sldId id="640" r:id="rId7"/>
    <p:sldId id="636" r:id="rId8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68B"/>
    <a:srgbClr val="FF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22" autoAdjust="0"/>
    <p:restoredTop sz="89744" autoAdjust="0"/>
  </p:normalViewPr>
  <p:slideViewPr>
    <p:cSldViewPr snapToGrid="0" snapToObjects="1">
      <p:cViewPr>
        <p:scale>
          <a:sx n="96" d="100"/>
          <a:sy n="96" d="100"/>
        </p:scale>
        <p:origin x="312" y="-30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44" d="100"/>
          <a:sy n="44" d="100"/>
        </p:scale>
        <p:origin x="840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6BC2AE-E084-4137-AF14-5CA8C8FF754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ACD440-609F-46D1-9480-1B036C9AC41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</a:rPr>
            <a:t>Проект методических рекомендаций по формированию и оценке общих навыков студентов СПО </a:t>
          </a:r>
          <a:endParaRPr lang="ru-RU" sz="2400" b="1" dirty="0">
            <a:solidFill>
              <a:schemeClr val="bg1"/>
            </a:solidFill>
          </a:endParaRPr>
        </a:p>
      </dgm:t>
    </dgm:pt>
    <dgm:pt modelId="{59C03835-0DEF-44E7-BE94-9696ED58A55E}" type="parTrans" cxnId="{0FEC8788-2D20-4D39-AFFD-335DCCEDF55C}">
      <dgm:prSet/>
      <dgm:spPr/>
      <dgm:t>
        <a:bodyPr/>
        <a:lstStyle/>
        <a:p>
          <a:endParaRPr lang="ru-RU"/>
        </a:p>
      </dgm:t>
    </dgm:pt>
    <dgm:pt modelId="{F0D91747-9A40-44E0-97A5-59D8BAACC5F8}" type="sibTrans" cxnId="{0FEC8788-2D20-4D39-AFFD-335DCCEDF55C}">
      <dgm:prSet/>
      <dgm:spPr/>
      <dgm:t>
        <a:bodyPr/>
        <a:lstStyle/>
        <a:p>
          <a:endParaRPr lang="ru-RU"/>
        </a:p>
      </dgm:t>
    </dgm:pt>
    <dgm:pt modelId="{D8D61848-2329-423D-8914-7E1297DED923}">
      <dgm:prSet phldrT="[Текст]" custT="1"/>
      <dgm:spPr/>
      <dgm:t>
        <a:bodyPr/>
        <a:lstStyle/>
        <a:p>
          <a:r>
            <a:rPr lang="ru-RU" sz="2400" b="1" dirty="0" smtClean="0"/>
            <a:t>Реализация программы повышения квалификации, обеспечивающей внедрение моделей формирования общих компетенций обучающихся в среднем профессиональном образовании </a:t>
          </a:r>
          <a:endParaRPr lang="ru-RU" sz="2400" dirty="0">
            <a:solidFill>
              <a:schemeClr val="tx1"/>
            </a:solidFill>
          </a:endParaRPr>
        </a:p>
      </dgm:t>
    </dgm:pt>
    <dgm:pt modelId="{9A2B6B38-4AFF-49B5-8551-B89F91E3F0D0}" type="parTrans" cxnId="{F24D4A43-D779-4EF1-AEFD-09496E800527}">
      <dgm:prSet/>
      <dgm:spPr/>
      <dgm:t>
        <a:bodyPr/>
        <a:lstStyle/>
        <a:p>
          <a:endParaRPr lang="ru-RU"/>
        </a:p>
      </dgm:t>
    </dgm:pt>
    <dgm:pt modelId="{1D5EA25E-D980-45FC-8CF4-7B319075D9FD}" type="sibTrans" cxnId="{F24D4A43-D779-4EF1-AEFD-09496E800527}">
      <dgm:prSet/>
      <dgm:spPr/>
      <dgm:t>
        <a:bodyPr/>
        <a:lstStyle/>
        <a:p>
          <a:endParaRPr lang="ru-RU"/>
        </a:p>
      </dgm:t>
    </dgm:pt>
    <dgm:pt modelId="{1F25236F-34A8-4E9E-BBF9-D1C41EAED98C}">
      <dgm:prSet custScaleX="102773" custScaleY="150187" custRadScaleRad="96082" custRadScaleInc="-11042"/>
      <dgm:spPr/>
      <dgm:t>
        <a:bodyPr/>
        <a:lstStyle/>
        <a:p>
          <a:endParaRPr lang="ru-RU" dirty="0"/>
        </a:p>
      </dgm:t>
    </dgm:pt>
    <dgm:pt modelId="{C25BBCBB-7D40-407E-95CE-CD6FFDA5C62B}" type="parTrans" cxnId="{9462CC9A-035E-438A-9385-795B0ABF391F}">
      <dgm:prSet/>
      <dgm:spPr/>
      <dgm:t>
        <a:bodyPr/>
        <a:lstStyle/>
        <a:p>
          <a:endParaRPr lang="ru-RU"/>
        </a:p>
      </dgm:t>
    </dgm:pt>
    <dgm:pt modelId="{1ECCE627-9A24-45C0-869D-7B11487A840D}" type="sibTrans" cxnId="{9462CC9A-035E-438A-9385-795B0ABF391F}">
      <dgm:prSet/>
      <dgm:spPr/>
      <dgm:t>
        <a:bodyPr/>
        <a:lstStyle/>
        <a:p>
          <a:endParaRPr lang="ru-RU"/>
        </a:p>
      </dgm:t>
    </dgm:pt>
    <dgm:pt modelId="{D53F1268-7AF4-46B0-8579-25AD606452D2}">
      <dgm:prSet custScaleX="102773" custScaleY="150187" custRadScaleRad="96082" custRadScaleInc="-11042"/>
      <dgm:spPr/>
      <dgm:t>
        <a:bodyPr/>
        <a:lstStyle/>
        <a:p>
          <a:endParaRPr lang="ru-RU" dirty="0"/>
        </a:p>
      </dgm:t>
    </dgm:pt>
    <dgm:pt modelId="{B0389DAA-C9DA-4254-BD9F-891B486AC9CD}" type="parTrans" cxnId="{90436445-0647-4647-9A7C-3914E8D5E391}">
      <dgm:prSet/>
      <dgm:spPr/>
      <dgm:t>
        <a:bodyPr/>
        <a:lstStyle/>
        <a:p>
          <a:endParaRPr lang="ru-RU"/>
        </a:p>
      </dgm:t>
    </dgm:pt>
    <dgm:pt modelId="{92E5DC04-BD3D-4E71-8906-8E7B16C05320}" type="sibTrans" cxnId="{90436445-0647-4647-9A7C-3914E8D5E391}">
      <dgm:prSet/>
      <dgm:spPr/>
      <dgm:t>
        <a:bodyPr/>
        <a:lstStyle/>
        <a:p>
          <a:endParaRPr lang="ru-RU"/>
        </a:p>
      </dgm:t>
    </dgm:pt>
    <dgm:pt modelId="{A8FF44FE-E6F5-40D4-8088-8E05187B268C}">
      <dgm:prSet custT="1"/>
      <dgm:spPr/>
      <dgm:t>
        <a:bodyPr/>
        <a:lstStyle/>
        <a:p>
          <a:r>
            <a:rPr lang="ru-RU" sz="2600" b="1" dirty="0"/>
            <a:t>Общественно-профессиональное обсуждение </a:t>
          </a:r>
          <a:r>
            <a:rPr lang="ru-RU" sz="2600" b="1" dirty="0" smtClean="0"/>
            <a:t>рекомендаций для образовательных организаций по внедрению моделей формирования и оценки общих компетенций обучающихся их доработка </a:t>
          </a:r>
          <a:endParaRPr lang="ru-RU" sz="2600" b="1" dirty="0">
            <a:solidFill>
              <a:schemeClr val="tx1"/>
            </a:solidFill>
          </a:endParaRPr>
        </a:p>
      </dgm:t>
    </dgm:pt>
    <dgm:pt modelId="{44CB90E0-4C1B-4472-A379-0AD5B254DD3A}" type="parTrans" cxnId="{DC107956-94B7-486B-8AFD-AF361DD70E77}">
      <dgm:prSet/>
      <dgm:spPr/>
      <dgm:t>
        <a:bodyPr/>
        <a:lstStyle/>
        <a:p>
          <a:endParaRPr lang="ru-RU"/>
        </a:p>
      </dgm:t>
    </dgm:pt>
    <dgm:pt modelId="{64D02334-DC93-407A-AC3A-C9DB50D843EA}" type="sibTrans" cxnId="{DC107956-94B7-486B-8AFD-AF361DD70E77}">
      <dgm:prSet/>
      <dgm:spPr/>
      <dgm:t>
        <a:bodyPr/>
        <a:lstStyle/>
        <a:p>
          <a:endParaRPr lang="ru-RU"/>
        </a:p>
      </dgm:t>
    </dgm:pt>
    <dgm:pt modelId="{09500407-6F72-4743-B2EC-F205ECBFE06C}">
      <dgm:prSet custT="1"/>
      <dgm:spPr/>
      <dgm:t>
        <a:bodyPr/>
        <a:lstStyle/>
        <a:p>
          <a:pPr algn="ctr"/>
          <a:r>
            <a:rPr lang="ru-RU" sz="2400" b="1" dirty="0" smtClean="0"/>
            <a:t>Разработка проектов оценочных средств для оценки 6 общих компетенций ФГОС </a:t>
          </a:r>
          <a:r>
            <a:rPr lang="ru-RU" sz="2400" b="1" dirty="0" smtClean="0"/>
            <a:t>СПО</a:t>
          </a:r>
          <a:endParaRPr lang="ru-RU" sz="2400" dirty="0" smtClean="0"/>
        </a:p>
        <a:p>
          <a:pPr algn="ctr"/>
          <a:r>
            <a:rPr lang="ru-RU" sz="2000" dirty="0" smtClean="0"/>
            <a:t> </a:t>
          </a:r>
          <a:endParaRPr lang="ru-RU" sz="1800" dirty="0">
            <a:solidFill>
              <a:schemeClr val="tx1"/>
            </a:solidFill>
          </a:endParaRPr>
        </a:p>
      </dgm:t>
    </dgm:pt>
    <dgm:pt modelId="{ECFDC100-4BD0-4427-923B-5AB49B700C61}" type="parTrans" cxnId="{D813D41A-8F8D-4E41-883F-4D411BC57F5D}">
      <dgm:prSet/>
      <dgm:spPr/>
      <dgm:t>
        <a:bodyPr/>
        <a:lstStyle/>
        <a:p>
          <a:endParaRPr lang="ru-RU"/>
        </a:p>
      </dgm:t>
    </dgm:pt>
    <dgm:pt modelId="{D036631C-C2EB-4B34-AC2A-0CC3ECFA6CC8}" type="sibTrans" cxnId="{D813D41A-8F8D-4E41-883F-4D411BC57F5D}">
      <dgm:prSet/>
      <dgm:spPr/>
      <dgm:t>
        <a:bodyPr/>
        <a:lstStyle/>
        <a:p>
          <a:endParaRPr lang="ru-RU"/>
        </a:p>
      </dgm:t>
    </dgm:pt>
    <dgm:pt modelId="{CF930209-96A3-4B2F-BB2D-CFE3C87A84F8}">
      <dgm:prSet/>
      <dgm:spPr/>
      <dgm:t>
        <a:bodyPr/>
        <a:lstStyle/>
        <a:p>
          <a:endParaRPr lang="ru-RU"/>
        </a:p>
      </dgm:t>
    </dgm:pt>
    <dgm:pt modelId="{FF773FDD-5CE9-4A8C-BB0C-F6DE4718F143}" type="parTrans" cxnId="{C63AD192-024C-4309-9B08-B4755B7A0ED9}">
      <dgm:prSet/>
      <dgm:spPr/>
      <dgm:t>
        <a:bodyPr/>
        <a:lstStyle/>
        <a:p>
          <a:endParaRPr lang="ru-RU"/>
        </a:p>
      </dgm:t>
    </dgm:pt>
    <dgm:pt modelId="{225407F2-CF27-489A-AFAF-84E4B27B264D}" type="sibTrans" cxnId="{C63AD192-024C-4309-9B08-B4755B7A0ED9}">
      <dgm:prSet/>
      <dgm:spPr/>
      <dgm:t>
        <a:bodyPr/>
        <a:lstStyle/>
        <a:p>
          <a:endParaRPr lang="ru-RU"/>
        </a:p>
      </dgm:t>
    </dgm:pt>
    <dgm:pt modelId="{6EB4775F-94AF-48CE-8660-D8CBCE3242E1}" type="pres">
      <dgm:prSet presAssocID="{936BC2AE-E084-4137-AF14-5CA8C8FF754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06AC19-8F9A-4C84-B7D6-5EE9C2F903A4}" type="pres">
      <dgm:prSet presAssocID="{3BACD440-609F-46D1-9480-1B036C9AC416}" presName="centerShape" presStyleLbl="node0" presStyleIdx="0" presStyleCnt="1" custScaleX="104128" custScaleY="152678" custLinFactNeighborX="3056" custLinFactNeighborY="-25330"/>
      <dgm:spPr/>
      <dgm:t>
        <a:bodyPr/>
        <a:lstStyle/>
        <a:p>
          <a:endParaRPr lang="ru-RU"/>
        </a:p>
      </dgm:t>
    </dgm:pt>
    <dgm:pt modelId="{DC467935-0279-49A3-9832-87F99C357652}" type="pres">
      <dgm:prSet presAssocID="{ECFDC100-4BD0-4427-923B-5AB49B700C61}" presName="parTrans" presStyleLbl="bgSibTrans2D1" presStyleIdx="0" presStyleCnt="3" custLinFactNeighborX="28720" custLinFactNeighborY="3459"/>
      <dgm:spPr/>
      <dgm:t>
        <a:bodyPr/>
        <a:lstStyle/>
        <a:p>
          <a:endParaRPr lang="ru-RU"/>
        </a:p>
      </dgm:t>
    </dgm:pt>
    <dgm:pt modelId="{6FD1409E-843D-4D9D-9D40-4E47D8AB9CA3}" type="pres">
      <dgm:prSet presAssocID="{09500407-6F72-4743-B2EC-F205ECBFE06C}" presName="node" presStyleLbl="node1" presStyleIdx="0" presStyleCnt="3" custScaleX="83268" custScaleY="211714" custRadScaleRad="90555" custRadScaleInc="2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1E1D8-87D6-4D02-AD2D-047DA1B29D15}" type="pres">
      <dgm:prSet presAssocID="{44CB90E0-4C1B-4472-A379-0AD5B254DD3A}" presName="parTrans" presStyleLbl="bgSibTrans2D1" presStyleIdx="1" presStyleCnt="3" custLinFactNeighborX="9175" custLinFactNeighborY="-65591"/>
      <dgm:spPr/>
      <dgm:t>
        <a:bodyPr/>
        <a:lstStyle/>
        <a:p>
          <a:endParaRPr lang="ru-RU"/>
        </a:p>
      </dgm:t>
    </dgm:pt>
    <dgm:pt modelId="{0FDF6A5B-53A1-4B29-BEE5-FA1CED6E5633}" type="pres">
      <dgm:prSet presAssocID="{A8FF44FE-E6F5-40D4-8088-8E05187B268C}" presName="node" presStyleLbl="node1" presStyleIdx="1" presStyleCnt="3" custScaleX="286072" custScaleY="78330" custRadScaleRad="34738" custRadScaleInc="2868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1E164-A60B-4851-9473-4A543DE09CA7}" type="pres">
      <dgm:prSet presAssocID="{9A2B6B38-4AFF-49B5-8551-B89F91E3F0D0}" presName="parTrans" presStyleLbl="bgSibTrans2D1" presStyleIdx="2" presStyleCnt="3" custLinFactNeighborX="-31416" custLinFactNeighborY="-7347"/>
      <dgm:spPr/>
      <dgm:t>
        <a:bodyPr/>
        <a:lstStyle/>
        <a:p>
          <a:endParaRPr lang="ru-RU"/>
        </a:p>
      </dgm:t>
    </dgm:pt>
    <dgm:pt modelId="{AC35C6FF-E8A3-4B55-BE84-6DBBC3CC9B0C}" type="pres">
      <dgm:prSet presAssocID="{D8D61848-2329-423D-8914-7E1297DED923}" presName="node" presStyleLbl="node1" presStyleIdx="2" presStyleCnt="3" custScaleX="79694" custScaleY="210155" custRadScaleRad="99171" custRadScaleInc="3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B3BF7D-67DB-4BFE-8D63-CEC9D04764E5}" type="presOf" srcId="{9A2B6B38-4AFF-49B5-8551-B89F91E3F0D0}" destId="{56D1E164-A60B-4851-9473-4A543DE09CA7}" srcOrd="0" destOrd="0" presId="urn:microsoft.com/office/officeart/2005/8/layout/radial4"/>
    <dgm:cxn modelId="{0FEC8788-2D20-4D39-AFFD-335DCCEDF55C}" srcId="{936BC2AE-E084-4137-AF14-5CA8C8FF7545}" destId="{3BACD440-609F-46D1-9480-1B036C9AC416}" srcOrd="0" destOrd="0" parTransId="{59C03835-0DEF-44E7-BE94-9696ED58A55E}" sibTransId="{F0D91747-9A40-44E0-97A5-59D8BAACC5F8}"/>
    <dgm:cxn modelId="{01F40BDE-86EB-4C2A-9530-8288C49E0C8E}" type="presOf" srcId="{936BC2AE-E084-4137-AF14-5CA8C8FF7545}" destId="{6EB4775F-94AF-48CE-8660-D8CBCE3242E1}" srcOrd="0" destOrd="0" presId="urn:microsoft.com/office/officeart/2005/8/layout/radial4"/>
    <dgm:cxn modelId="{C63AD192-024C-4309-9B08-B4755B7A0ED9}" srcId="{936BC2AE-E084-4137-AF14-5CA8C8FF7545}" destId="{CF930209-96A3-4B2F-BB2D-CFE3C87A84F8}" srcOrd="3" destOrd="0" parTransId="{FF773FDD-5CE9-4A8C-BB0C-F6DE4718F143}" sibTransId="{225407F2-CF27-489A-AFAF-84E4B27B264D}"/>
    <dgm:cxn modelId="{F24D4A43-D779-4EF1-AEFD-09496E800527}" srcId="{3BACD440-609F-46D1-9480-1B036C9AC416}" destId="{D8D61848-2329-423D-8914-7E1297DED923}" srcOrd="2" destOrd="0" parTransId="{9A2B6B38-4AFF-49B5-8551-B89F91E3F0D0}" sibTransId="{1D5EA25E-D980-45FC-8CF4-7B319075D9FD}"/>
    <dgm:cxn modelId="{D813D41A-8F8D-4E41-883F-4D411BC57F5D}" srcId="{3BACD440-609F-46D1-9480-1B036C9AC416}" destId="{09500407-6F72-4743-B2EC-F205ECBFE06C}" srcOrd="0" destOrd="0" parTransId="{ECFDC100-4BD0-4427-923B-5AB49B700C61}" sibTransId="{D036631C-C2EB-4B34-AC2A-0CC3ECFA6CC8}"/>
    <dgm:cxn modelId="{90436445-0647-4647-9A7C-3914E8D5E391}" srcId="{936BC2AE-E084-4137-AF14-5CA8C8FF7545}" destId="{D53F1268-7AF4-46B0-8579-25AD606452D2}" srcOrd="2" destOrd="0" parTransId="{B0389DAA-C9DA-4254-BD9F-891B486AC9CD}" sibTransId="{92E5DC04-BD3D-4E71-8906-8E7B16C05320}"/>
    <dgm:cxn modelId="{F9410655-73A7-4E9E-930D-EDBD4CB73BA6}" type="presOf" srcId="{44CB90E0-4C1B-4472-A379-0AD5B254DD3A}" destId="{0B41E1D8-87D6-4D02-AD2D-047DA1B29D15}" srcOrd="0" destOrd="0" presId="urn:microsoft.com/office/officeart/2005/8/layout/radial4"/>
    <dgm:cxn modelId="{9462CC9A-035E-438A-9385-795B0ABF391F}" srcId="{936BC2AE-E084-4137-AF14-5CA8C8FF7545}" destId="{1F25236F-34A8-4E9E-BBF9-D1C41EAED98C}" srcOrd="1" destOrd="0" parTransId="{C25BBCBB-7D40-407E-95CE-CD6FFDA5C62B}" sibTransId="{1ECCE627-9A24-45C0-869D-7B11487A840D}"/>
    <dgm:cxn modelId="{453C35C0-0550-4745-9B48-63C9EA4630E8}" type="presOf" srcId="{A8FF44FE-E6F5-40D4-8088-8E05187B268C}" destId="{0FDF6A5B-53A1-4B29-BEE5-FA1CED6E5633}" srcOrd="0" destOrd="0" presId="urn:microsoft.com/office/officeart/2005/8/layout/radial4"/>
    <dgm:cxn modelId="{FE26D99A-0236-4CB4-9396-954661CCFAEB}" type="presOf" srcId="{3BACD440-609F-46D1-9480-1B036C9AC416}" destId="{2206AC19-8F9A-4C84-B7D6-5EE9C2F903A4}" srcOrd="0" destOrd="0" presId="urn:microsoft.com/office/officeart/2005/8/layout/radial4"/>
    <dgm:cxn modelId="{EBCCFF94-EB92-430A-987F-36A7AA053AA5}" type="presOf" srcId="{ECFDC100-4BD0-4427-923B-5AB49B700C61}" destId="{DC467935-0279-49A3-9832-87F99C357652}" srcOrd="0" destOrd="0" presId="urn:microsoft.com/office/officeart/2005/8/layout/radial4"/>
    <dgm:cxn modelId="{81FEA278-65B7-47B1-9D12-92A82E596EE6}" type="presOf" srcId="{09500407-6F72-4743-B2EC-F205ECBFE06C}" destId="{6FD1409E-843D-4D9D-9D40-4E47D8AB9CA3}" srcOrd="0" destOrd="0" presId="urn:microsoft.com/office/officeart/2005/8/layout/radial4"/>
    <dgm:cxn modelId="{AF553582-D789-46C1-96CB-C1BE98B0ABDE}" type="presOf" srcId="{D8D61848-2329-423D-8914-7E1297DED923}" destId="{AC35C6FF-E8A3-4B55-BE84-6DBBC3CC9B0C}" srcOrd="0" destOrd="0" presId="urn:microsoft.com/office/officeart/2005/8/layout/radial4"/>
    <dgm:cxn modelId="{DC107956-94B7-486B-8AFD-AF361DD70E77}" srcId="{3BACD440-609F-46D1-9480-1B036C9AC416}" destId="{A8FF44FE-E6F5-40D4-8088-8E05187B268C}" srcOrd="1" destOrd="0" parTransId="{44CB90E0-4C1B-4472-A379-0AD5B254DD3A}" sibTransId="{64D02334-DC93-407A-AC3A-C9DB50D843EA}"/>
    <dgm:cxn modelId="{21F4C526-01AC-4E31-B5AA-752FC9CA71D4}" type="presParOf" srcId="{6EB4775F-94AF-48CE-8660-D8CBCE3242E1}" destId="{2206AC19-8F9A-4C84-B7D6-5EE9C2F903A4}" srcOrd="0" destOrd="0" presId="urn:microsoft.com/office/officeart/2005/8/layout/radial4"/>
    <dgm:cxn modelId="{8108D530-5037-48A6-B774-B7AE24C3CA32}" type="presParOf" srcId="{6EB4775F-94AF-48CE-8660-D8CBCE3242E1}" destId="{DC467935-0279-49A3-9832-87F99C357652}" srcOrd="1" destOrd="0" presId="urn:microsoft.com/office/officeart/2005/8/layout/radial4"/>
    <dgm:cxn modelId="{39C76444-BFF0-4870-B668-B19BD166C979}" type="presParOf" srcId="{6EB4775F-94AF-48CE-8660-D8CBCE3242E1}" destId="{6FD1409E-843D-4D9D-9D40-4E47D8AB9CA3}" srcOrd="2" destOrd="0" presId="urn:microsoft.com/office/officeart/2005/8/layout/radial4"/>
    <dgm:cxn modelId="{E37EE2D8-D1B5-43B9-BFD0-CAF90BFF2B0E}" type="presParOf" srcId="{6EB4775F-94AF-48CE-8660-D8CBCE3242E1}" destId="{0B41E1D8-87D6-4D02-AD2D-047DA1B29D15}" srcOrd="3" destOrd="0" presId="urn:microsoft.com/office/officeart/2005/8/layout/radial4"/>
    <dgm:cxn modelId="{B1B78BBF-B810-43D9-8A89-BE0D47CC5984}" type="presParOf" srcId="{6EB4775F-94AF-48CE-8660-D8CBCE3242E1}" destId="{0FDF6A5B-53A1-4B29-BEE5-FA1CED6E5633}" srcOrd="4" destOrd="0" presId="urn:microsoft.com/office/officeart/2005/8/layout/radial4"/>
    <dgm:cxn modelId="{BF4C72EE-7557-4144-94C2-06B2797F659F}" type="presParOf" srcId="{6EB4775F-94AF-48CE-8660-D8CBCE3242E1}" destId="{56D1E164-A60B-4851-9473-4A543DE09CA7}" srcOrd="5" destOrd="0" presId="urn:microsoft.com/office/officeart/2005/8/layout/radial4"/>
    <dgm:cxn modelId="{63E6FE9C-5791-4BB7-ABBA-ECDF844ACC19}" type="presParOf" srcId="{6EB4775F-94AF-48CE-8660-D8CBCE3242E1}" destId="{AC35C6FF-E8A3-4B55-BE84-6DBBC3CC9B0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6AC19-8F9A-4C84-B7D6-5EE9C2F903A4}">
      <dsp:nvSpPr>
        <dsp:cNvPr id="0" name=""/>
        <dsp:cNvSpPr/>
      </dsp:nvSpPr>
      <dsp:spPr>
        <a:xfrm>
          <a:off x="4198914" y="1087592"/>
          <a:ext cx="3786277" cy="5551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Проект методических рекомендаций по формированию и оценке общих навыков студентов СПО 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4753401" y="1900611"/>
        <a:ext cx="2677303" cy="3925602"/>
      </dsp:txXfrm>
    </dsp:sp>
    <dsp:sp modelId="{DC467935-0279-49A3-9832-87F99C357652}">
      <dsp:nvSpPr>
        <dsp:cNvPr id="0" name=""/>
        <dsp:cNvSpPr/>
      </dsp:nvSpPr>
      <dsp:spPr>
        <a:xfrm rot="10939489">
          <a:off x="2747714" y="3261609"/>
          <a:ext cx="1884291" cy="10363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D1409E-843D-4D9D-9D40-4E47D8AB9CA3}">
      <dsp:nvSpPr>
        <dsp:cNvPr id="0" name=""/>
        <dsp:cNvSpPr/>
      </dsp:nvSpPr>
      <dsp:spPr>
        <a:xfrm>
          <a:off x="769130" y="780349"/>
          <a:ext cx="2876382" cy="5850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Разработка проектов оценочных средств для оценки 6 общих компетенций ФГОС </a:t>
          </a:r>
          <a:r>
            <a:rPr lang="ru-RU" sz="2400" b="1" kern="1200" dirty="0" smtClean="0"/>
            <a:t>СПО</a:t>
          </a: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53376" y="864595"/>
        <a:ext cx="2707890" cy="5682211"/>
      </dsp:txXfrm>
    </dsp:sp>
    <dsp:sp modelId="{0B41E1D8-87D6-4D02-AD2D-047DA1B29D15}">
      <dsp:nvSpPr>
        <dsp:cNvPr id="0" name=""/>
        <dsp:cNvSpPr/>
      </dsp:nvSpPr>
      <dsp:spPr>
        <a:xfrm rot="5454446">
          <a:off x="5491045" y="6186026"/>
          <a:ext cx="1335568" cy="10363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F6A5B-53A1-4B29-BEE5-FA1CED6E5633}">
      <dsp:nvSpPr>
        <dsp:cNvPr id="0" name=""/>
        <dsp:cNvSpPr/>
      </dsp:nvSpPr>
      <dsp:spPr>
        <a:xfrm>
          <a:off x="1084727" y="6969285"/>
          <a:ext cx="9881977" cy="21646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/>
            <a:t>Общественно-профессиональное обсуждение </a:t>
          </a:r>
          <a:r>
            <a:rPr lang="ru-RU" sz="2600" b="1" kern="1200" dirty="0" smtClean="0"/>
            <a:t>рекомендаций для образовательных организаций по внедрению моделей формирования и оценки общих компетенций обучающихся их доработка 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1148127" y="7032685"/>
        <a:ext cx="9755177" cy="2037844"/>
      </dsp:txXfrm>
    </dsp:sp>
    <dsp:sp modelId="{56D1E164-A60B-4851-9473-4A543DE09CA7}">
      <dsp:nvSpPr>
        <dsp:cNvPr id="0" name=""/>
        <dsp:cNvSpPr/>
      </dsp:nvSpPr>
      <dsp:spPr>
        <a:xfrm rot="21437270">
          <a:off x="7524831" y="3132197"/>
          <a:ext cx="1790339" cy="10363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35C6FF-E8A3-4B55-BE84-6DBBC3CC9B0C}">
      <dsp:nvSpPr>
        <dsp:cNvPr id="0" name=""/>
        <dsp:cNvSpPr/>
      </dsp:nvSpPr>
      <dsp:spPr>
        <a:xfrm>
          <a:off x="8500159" y="780321"/>
          <a:ext cx="2752923" cy="5807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Реализация программы повышения квалификации, обеспечивающей внедрение моделей формирования общих компетенций обучающихся в среднем профессиональном образовании 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8580789" y="860951"/>
        <a:ext cx="2591663" cy="5646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DE9E2-9496-42C0-8F53-37B840E31ACF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B38EE-C07B-4FE0-B401-6889BB8A4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027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626483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4038600" y="9753600"/>
            <a:ext cx="3048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1AA7457-4CF5-4889-97E6-5D6304DC3E1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599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5600" y="1596249"/>
            <a:ext cx="9753600" cy="3395698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5600" y="5122898"/>
            <a:ext cx="9753600" cy="2354862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8763-8D76-4408-A0FA-1AA0E673AD87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34460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8763-8D76-4408-A0FA-1AA0E673AD87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26421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06560" y="519289"/>
            <a:ext cx="2804160" cy="8265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94080" y="519289"/>
            <a:ext cx="8249920" cy="8265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8763-8D76-4408-A0FA-1AA0E673AD87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44917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79230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8763-8D76-4408-A0FA-1AA0E673AD87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83769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307" y="2431628"/>
            <a:ext cx="11216640" cy="4057226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7307" y="6527237"/>
            <a:ext cx="11216640" cy="21335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8763-8D76-4408-A0FA-1AA0E673AD87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78496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94080" y="2596444"/>
            <a:ext cx="5527040" cy="61885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83680" y="2596444"/>
            <a:ext cx="5527040" cy="61885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8763-8D76-4408-A0FA-1AA0E673AD87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03320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774" y="519290"/>
            <a:ext cx="11216640" cy="188524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5775" y="2390987"/>
            <a:ext cx="5501639" cy="1171786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95775" y="3562773"/>
            <a:ext cx="5501639" cy="5240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83680" y="2390987"/>
            <a:ext cx="5528734" cy="1171786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83680" y="3562773"/>
            <a:ext cx="5528734" cy="5240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8763-8D76-4408-A0FA-1AA0E673AD87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83584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8763-8D76-4408-A0FA-1AA0E673AD87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29270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4C8-BE69-41E4-8307-2FF1BBA072A8}" type="datetime1">
              <a:rPr lang="ru-RU" smtClean="0"/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987B-0FA9-404E-90E6-E37305A89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41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8734" y="1404338"/>
            <a:ext cx="6583680" cy="6931378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8763-8D76-4408-A0FA-1AA0E673AD87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00581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528734" y="1404338"/>
            <a:ext cx="6583680" cy="6931378"/>
          </a:xfrm>
        </p:spPr>
        <p:txBody>
          <a:bodyPr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8763-8D76-4408-A0FA-1AA0E673AD87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84578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4080" y="519290"/>
            <a:ext cx="11216640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4080" y="2596444"/>
            <a:ext cx="11216640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94080" y="9040143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B8763-8D76-4408-A0FA-1AA0E673AD87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07840" y="9040143"/>
            <a:ext cx="438912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84640" y="9040143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43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ft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чень крутой…"/>
          <p:cNvSpPr txBox="1"/>
          <p:nvPr/>
        </p:nvSpPr>
        <p:spPr>
          <a:xfrm>
            <a:off x="5775187" y="2070620"/>
            <a:ext cx="6715325" cy="2955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400" b="1" cap="all" dirty="0" smtClean="0">
                <a:solidFill>
                  <a:srgbClr val="253957"/>
                </a:solidFill>
                <a:sym typeface="Arial Narrow"/>
              </a:rPr>
              <a:t>Разработка </a:t>
            </a:r>
            <a:r>
              <a:rPr lang="ru-RU" sz="2400" b="1" cap="all" dirty="0">
                <a:solidFill>
                  <a:srgbClr val="253957"/>
                </a:solidFill>
                <a:sym typeface="Arial Narrow"/>
              </a:rPr>
              <a:t>инструмента оценочных средств для измерения освоения общих компетенций ФГОС СПО по УГПС 43.00.00 Сервис и туризм</a:t>
            </a:r>
          </a:p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lang="ru-RU" sz="2400" dirty="0">
              <a:latin typeface="Arial Narrow" charset="0"/>
              <a:ea typeface="Arial Narrow" charset="0"/>
              <a:cs typeface="Arial Narrow" charset="0"/>
            </a:endParaRPr>
          </a:p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sz="4400" b="1" cap="all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7" name="Очень крутой подзаголовок презентации"/>
          <p:cNvSpPr txBox="1"/>
          <p:nvPr/>
        </p:nvSpPr>
        <p:spPr>
          <a:xfrm>
            <a:off x="5608320" y="5577011"/>
            <a:ext cx="6882193" cy="3284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r"/>
            <a:endParaRPr lang="ru-RU" sz="2400" dirty="0" smtClean="0">
              <a:latin typeface="Arial Narrow" panose="020B0606020202030204" pitchFamily="34" charset="0"/>
              <a:ea typeface="Arial Narrow" charset="0"/>
              <a:cs typeface="Arial Narrow" charset="0"/>
            </a:endParaRPr>
          </a:p>
          <a:p>
            <a:pPr algn="r"/>
            <a:endParaRPr lang="ru-RU" sz="2400" dirty="0">
              <a:latin typeface="Arial Narrow" panose="020B0606020202030204" pitchFamily="34" charset="0"/>
              <a:ea typeface="Arial Narrow" charset="0"/>
              <a:cs typeface="Arial Narrow" charset="0"/>
            </a:endParaRPr>
          </a:p>
          <a:p>
            <a:pPr algn="r"/>
            <a:endParaRPr lang="ru-RU" sz="2400" dirty="0" smtClean="0">
              <a:latin typeface="Arial Narrow" panose="020B0606020202030204" pitchFamily="34" charset="0"/>
              <a:ea typeface="Arial Narrow" charset="0"/>
              <a:cs typeface="Arial Narrow" charset="0"/>
            </a:endParaRPr>
          </a:p>
          <a:p>
            <a:pPr algn="r"/>
            <a:endParaRPr lang="ru-RU" sz="2000" dirty="0" smtClean="0">
              <a:latin typeface="Arial Narrow" panose="020B0606020202030204" pitchFamily="34" charset="0"/>
            </a:endParaRPr>
          </a:p>
          <a:p>
            <a:pPr algn="r"/>
            <a:endParaRPr lang="ru-RU" sz="2000" dirty="0">
              <a:latin typeface="Arial Narrow" panose="020B0606020202030204" pitchFamily="34" charset="0"/>
            </a:endParaRPr>
          </a:p>
          <a:p>
            <a:pPr algn="r"/>
            <a:r>
              <a:rPr lang="ru-RU" sz="2000" dirty="0" err="1" smtClean="0">
                <a:latin typeface="Arial Narrow" panose="020B0606020202030204" pitchFamily="34" charset="0"/>
              </a:rPr>
              <a:t>Дудырев</a:t>
            </a:r>
            <a:r>
              <a:rPr lang="ru-RU" sz="2000" dirty="0" smtClean="0">
                <a:latin typeface="Arial Narrow" panose="020B0606020202030204" pitchFamily="34" charset="0"/>
              </a:rPr>
              <a:t> Ф.Ф., </a:t>
            </a:r>
            <a:r>
              <a:rPr lang="ru-RU" sz="2000" dirty="0" smtClean="0">
                <a:latin typeface="Arial Narrow" panose="020B0606020202030204" pitchFamily="34" charset="0"/>
                <a:ea typeface="Arial Narrow" charset="0"/>
                <a:cs typeface="Arial Narrow" charset="0"/>
              </a:rPr>
              <a:t>директор Центра развития навыков и профессионального образования Института образования НИУ ВШЭ</a:t>
            </a:r>
            <a:endParaRPr lang="en-US" sz="2000" dirty="0" smtClean="0">
              <a:latin typeface="Arial Narrow" panose="020B0606020202030204" pitchFamily="34" charset="0"/>
              <a:ea typeface="Arial Narrow" charset="0"/>
              <a:cs typeface="Arial Narrow" charset="0"/>
            </a:endParaRPr>
          </a:p>
          <a:p>
            <a:pPr algn="r"/>
            <a:r>
              <a:rPr lang="en-US" sz="2000" dirty="0" smtClean="0">
                <a:latin typeface="Arial Narrow" panose="020B0606020202030204" pitchFamily="34" charset="0"/>
                <a:ea typeface="Arial Narrow" charset="0"/>
                <a:cs typeface="Arial Narrow" charset="0"/>
              </a:rPr>
              <a:t>fdudyrev@hse.ru</a:t>
            </a:r>
            <a:endParaRPr lang="ru-RU" sz="2000" dirty="0" smtClean="0">
              <a:latin typeface="Arial Narrow" panose="020B0606020202030204" pitchFamily="34" charset="0"/>
              <a:ea typeface="Arial Narrow" charset="0"/>
              <a:cs typeface="Arial Narrow" charset="0"/>
            </a:endParaRPr>
          </a:p>
          <a:p>
            <a:pPr algn="r"/>
            <a:endParaRPr lang="ru-RU" sz="2000" dirty="0">
              <a:latin typeface="Arial Narrow" panose="020B0606020202030204" pitchFamily="34" charset="0"/>
              <a:ea typeface="Arial Narrow" charset="0"/>
              <a:cs typeface="Arial Narrow" charset="0"/>
            </a:endParaRPr>
          </a:p>
        </p:txBody>
      </p:sp>
      <p:sp>
        <p:nvSpPr>
          <p:cNvPr id="8" name="Название подразделения,  лаборатории, факультета и т.д."/>
          <p:cNvSpPr txBox="1"/>
          <p:nvPr/>
        </p:nvSpPr>
        <p:spPr>
          <a:xfrm>
            <a:off x="5775188" y="585351"/>
            <a:ext cx="671532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Институт образования НИУ ВШЭ</a:t>
            </a:r>
            <a:endParaRPr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Москва, 2017"/>
          <p:cNvSpPr txBox="1"/>
          <p:nvPr/>
        </p:nvSpPr>
        <p:spPr>
          <a:xfrm>
            <a:off x="5606822" y="8986769"/>
            <a:ext cx="6715324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>
                <a:latin typeface="Arial Narrow" charset="0"/>
                <a:ea typeface="Arial Narrow" charset="0"/>
                <a:cs typeface="Arial Narrow" charset="0"/>
              </a:rPr>
              <a:t>Москва, </a:t>
            </a:r>
            <a:r>
              <a:rPr dirty="0" smtClean="0">
                <a:latin typeface="Arial Narrow" charset="0"/>
                <a:ea typeface="Arial Narrow" charset="0"/>
                <a:cs typeface="Arial Narrow" charset="0"/>
              </a:rPr>
              <a:t>20</a:t>
            </a:r>
            <a:r>
              <a:rPr lang="ru-RU" dirty="0" smtClean="0">
                <a:latin typeface="Arial Narrow" charset="0"/>
                <a:ea typeface="Arial Narrow" charset="0"/>
                <a:cs typeface="Arial Narrow" charset="0"/>
              </a:rPr>
              <a:t>20</a:t>
            </a:r>
            <a:endParaRPr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1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37478" y="296574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4541003" cy="97536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0643978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885248" y="651954"/>
            <a:ext cx="3796480" cy="58624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76" name="CustomShape 2"/>
          <p:cNvSpPr/>
          <p:nvPr/>
        </p:nvSpPr>
        <p:spPr>
          <a:xfrm>
            <a:off x="10302976" y="3208192"/>
            <a:ext cx="1119744" cy="518144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9" name="Линия"/>
          <p:cNvSpPr/>
          <p:nvPr/>
        </p:nvSpPr>
        <p:spPr>
          <a:xfrm>
            <a:off x="2216152" y="1574800"/>
            <a:ext cx="8572500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42665" tIns="42665" rIns="42665" bIns="42665" anchor="ctr"/>
          <a:lstStyle/>
          <a:p>
            <a:pPr defTabSz="490658">
              <a:defRPr sz="2400"/>
            </a:pPr>
            <a:endParaRPr sz="2000">
              <a:latin typeface="Helvetica Light"/>
            </a:endParaRPr>
          </a:p>
        </p:txBody>
      </p:sp>
      <p:sp>
        <p:nvSpPr>
          <p:cNvPr id="10" name="Название подразделения, лаборатории, факультета и т.д.">
            <a:extLst>
              <a:ext uri="{FF2B5EF4-FFF2-40B4-BE49-F238E27FC236}">
                <a16:creationId xmlns:a16="http://schemas.microsoft.com/office/drawing/2014/main" id="{99C8908D-843D-465D-B065-2690A00F1F4E}"/>
              </a:ext>
            </a:extLst>
          </p:cNvPr>
          <p:cNvSpPr txBox="1"/>
          <p:nvPr/>
        </p:nvSpPr>
        <p:spPr>
          <a:xfrm>
            <a:off x="4161666" y="1000802"/>
            <a:ext cx="8082786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Институт образования НИУ ВШЭ</a:t>
            </a:r>
            <a:endParaRPr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1" name="Изображение" descr="Изображение">
            <a:extLst>
              <a:ext uri="{FF2B5EF4-FFF2-40B4-BE49-F238E27FC236}">
                <a16:creationId xmlns:a16="http://schemas.microsoft.com/office/drawing/2014/main" id="{A61EA116-39D3-4720-9105-853972618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13691" y="18687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extBox 7"/>
          <p:cNvSpPr txBox="1"/>
          <p:nvPr/>
        </p:nvSpPr>
        <p:spPr>
          <a:xfrm>
            <a:off x="706170" y="4829192"/>
            <a:ext cx="117005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Цель проекта: </a:t>
            </a: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с</a:t>
            </a: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оздание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условий для формирования общих компетенций выпускников среднего профессионального образования в целях подготовки к трудоустройству в условиях меняющегося рынка труда.</a:t>
            </a:r>
          </a:p>
          <a:p>
            <a:pPr algn="just"/>
            <a:r>
              <a:rPr lang="ru-RU" dirty="0" smtClean="0">
                <a:latin typeface="Arial Narrow" panose="020B0606020202030204" pitchFamily="34" charset="0"/>
              </a:rPr>
              <a:t>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" y="2227634"/>
            <a:ext cx="1220147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2060"/>
                </a:solidFill>
              </a:rPr>
              <a:t>2019-2020: 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Проект «Методическое </a:t>
            </a:r>
            <a:r>
              <a:rPr lang="ru-RU" sz="3200" dirty="0">
                <a:solidFill>
                  <a:srgbClr val="002060"/>
                </a:solidFill>
                <a:latin typeface="+mn-lt"/>
              </a:rPr>
              <a:t>обоснование моделей формирования и оценки общих компетенций выпускников среднего </a:t>
            </a:r>
          </a:p>
          <a:p>
            <a:pPr algn="just"/>
            <a:r>
              <a:rPr lang="ru-RU" sz="3200" dirty="0">
                <a:solidFill>
                  <a:srgbClr val="002060"/>
                </a:solidFill>
                <a:latin typeface="+mn-lt"/>
              </a:rPr>
              <a:t>профессионального образования в целях подготовки к трудоустройству в условиях меняющегося рынка труда»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49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885248" y="651954"/>
            <a:ext cx="3796480" cy="58624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76" name="CustomShape 2"/>
          <p:cNvSpPr/>
          <p:nvPr/>
        </p:nvSpPr>
        <p:spPr>
          <a:xfrm>
            <a:off x="10302976" y="3208192"/>
            <a:ext cx="1119744" cy="518144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9" name="Линия"/>
          <p:cNvSpPr/>
          <p:nvPr/>
        </p:nvSpPr>
        <p:spPr>
          <a:xfrm>
            <a:off x="2216152" y="1574800"/>
            <a:ext cx="8572500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42665" tIns="42665" rIns="42665" bIns="42665" anchor="ctr"/>
          <a:lstStyle/>
          <a:p>
            <a:pPr defTabSz="490658">
              <a:defRPr sz="2400"/>
            </a:pPr>
            <a:endParaRPr sz="2000">
              <a:latin typeface="Helvetica Light"/>
            </a:endParaRPr>
          </a:p>
        </p:txBody>
      </p:sp>
      <p:sp>
        <p:nvSpPr>
          <p:cNvPr id="10" name="Название подразделения, лаборатории, факультета и т.д.">
            <a:extLst>
              <a:ext uri="{FF2B5EF4-FFF2-40B4-BE49-F238E27FC236}">
                <a16:creationId xmlns:a16="http://schemas.microsoft.com/office/drawing/2014/main" id="{99C8908D-843D-465D-B065-2690A00F1F4E}"/>
              </a:ext>
            </a:extLst>
          </p:cNvPr>
          <p:cNvSpPr txBox="1"/>
          <p:nvPr/>
        </p:nvSpPr>
        <p:spPr>
          <a:xfrm>
            <a:off x="4161666" y="1000802"/>
            <a:ext cx="8082786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Институт образования НИУ ВШЭ</a:t>
            </a:r>
            <a:endParaRPr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1" name="Изображение" descr="Изображение">
            <a:extLst>
              <a:ext uri="{FF2B5EF4-FFF2-40B4-BE49-F238E27FC236}">
                <a16:creationId xmlns:a16="http://schemas.microsoft.com/office/drawing/2014/main" id="{A61EA116-39D3-4720-9105-853972618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13691" y="18687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stomShape 5"/>
          <p:cNvSpPr/>
          <p:nvPr/>
        </p:nvSpPr>
        <p:spPr>
          <a:xfrm>
            <a:off x="217677" y="1703841"/>
            <a:ext cx="12156539" cy="925524"/>
          </a:xfrm>
          <a:prstGeom prst="rect">
            <a:avLst/>
          </a:prstGeom>
          <a:noFill/>
          <a:ln w="9360">
            <a:noFill/>
          </a:ln>
        </p:spPr>
        <p:txBody>
          <a:bodyPr lIns="127998" tIns="63999" rIns="127998" bIns="63999" anchor="ctr"/>
          <a:lstStyle/>
          <a:p>
            <a:r>
              <a:rPr lang="ru-RU" b="1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З</a:t>
            </a:r>
            <a:r>
              <a:rPr lang="ru-RU" b="1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адачи проекта</a:t>
            </a:r>
            <a:r>
              <a:rPr lang="en-US" b="1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5285" y="2849173"/>
            <a:ext cx="1199665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1. </a:t>
            </a:r>
            <a:r>
              <a:rPr lang="ru-RU" sz="2400" dirty="0" smtClean="0">
                <a:solidFill>
                  <a:srgbClr val="002060"/>
                </a:solidFill>
              </a:rPr>
              <a:t>Разработка и</a:t>
            </a:r>
            <a:r>
              <a:rPr lang="ru-RU" sz="2400" dirty="0" smtClean="0">
                <a:solidFill>
                  <a:srgbClr val="002060"/>
                </a:solidFill>
              </a:rPr>
              <a:t> профессионально-общественное обсуждение </a:t>
            </a:r>
            <a:r>
              <a:rPr lang="ru-RU" sz="2400" dirty="0">
                <a:solidFill>
                  <a:srgbClr val="002060"/>
                </a:solidFill>
              </a:rPr>
              <a:t>методических рекомендаций для образовательных организаций по внедрению моделей формирования и оценки общих компетенций обучающихся в соответствии с ФГОС СПО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ru-RU" sz="2400" dirty="0">
              <a:solidFill>
                <a:srgbClr val="002060"/>
              </a:solidFill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2</a:t>
            </a:r>
            <a:r>
              <a:rPr lang="ru-RU" sz="2400" dirty="0" smtClean="0">
                <a:solidFill>
                  <a:srgbClr val="002060"/>
                </a:solidFill>
              </a:rPr>
              <a:t>. </a:t>
            </a:r>
            <a:r>
              <a:rPr lang="ru-RU" sz="2400" dirty="0">
                <a:solidFill>
                  <a:srgbClr val="002060"/>
                </a:solidFill>
              </a:rPr>
              <a:t>Разработка проектов фондов оценочных средств для проведения оценки </a:t>
            </a:r>
            <a:r>
              <a:rPr lang="ru-RU" sz="2400" dirty="0" err="1">
                <a:solidFill>
                  <a:srgbClr val="002060"/>
                </a:solidFill>
              </a:rPr>
              <a:t>сформированности</a:t>
            </a:r>
            <a:r>
              <a:rPr lang="ru-RU" sz="2400" dirty="0">
                <a:solidFill>
                  <a:srgbClr val="002060"/>
                </a:solidFill>
              </a:rPr>
              <a:t> общих компетенций в среднем профессиональном образовании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ru-RU" sz="2400" dirty="0">
              <a:solidFill>
                <a:srgbClr val="002060"/>
              </a:solidFill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3</a:t>
            </a:r>
            <a:r>
              <a:rPr lang="ru-RU" sz="2400" dirty="0" smtClean="0">
                <a:solidFill>
                  <a:srgbClr val="002060"/>
                </a:solidFill>
              </a:rPr>
              <a:t>. Разработка </a:t>
            </a:r>
            <a:r>
              <a:rPr lang="ru-RU" sz="2400" dirty="0">
                <a:solidFill>
                  <a:srgbClr val="002060"/>
                </a:solidFill>
              </a:rPr>
              <a:t>дополнительной профессиональной программы повышения квалификации педагогических кадров, обеспечивающей внедрение моделей формирования общих компетенций обучающихся в среднем профессиональном образовании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ru-RU" sz="2400" dirty="0">
              <a:solidFill>
                <a:srgbClr val="002060"/>
              </a:solidFill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4</a:t>
            </a:r>
            <a:r>
              <a:rPr lang="ru-RU" sz="2400" dirty="0" smtClean="0">
                <a:solidFill>
                  <a:srgbClr val="002060"/>
                </a:solidFill>
              </a:rPr>
              <a:t>. Подготовка преподавателей колледжей 3 субъектов РФ (Московская, Калужская, Белгородская области)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96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27E26-9C3D-48C5-8684-D151E9D7914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333127871"/>
              </p:ext>
            </p:extLst>
          </p:nvPr>
        </p:nvGraphicFramePr>
        <p:xfrm>
          <a:off x="590162" y="165877"/>
          <a:ext cx="11520558" cy="948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74884" y="165877"/>
            <a:ext cx="10036315" cy="6144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982" dirty="0">
                <a:solidFill>
                  <a:schemeClr val="tx1"/>
                </a:solidFill>
              </a:rPr>
              <a:t>Основное содержание проекта</a:t>
            </a:r>
            <a:endParaRPr lang="ru-RU" sz="3413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1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Линия"/>
          <p:cNvSpPr/>
          <p:nvPr/>
        </p:nvSpPr>
        <p:spPr>
          <a:xfrm>
            <a:off x="1801621" y="1698316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4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90884" y="262491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Название подразделения, лаборатории, факультета и т.д."/>
          <p:cNvSpPr txBox="1"/>
          <p:nvPr/>
        </p:nvSpPr>
        <p:spPr>
          <a:xfrm>
            <a:off x="4561132" y="1115525"/>
            <a:ext cx="8082786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Институт образования НИУ ВШЭ</a:t>
            </a:r>
            <a:endParaRPr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5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71500" y="1779104"/>
            <a:ext cx="118055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800" b="1" dirty="0" smtClean="0">
                <a:solidFill>
                  <a:srgbClr val="002060"/>
                </a:solidFill>
              </a:rPr>
              <a:t>Разработаны </a:t>
            </a:r>
            <a:r>
              <a:rPr lang="ru-RU" sz="2800" b="1" dirty="0" smtClean="0">
                <a:solidFill>
                  <a:srgbClr val="002060"/>
                </a:solidFill>
              </a:rPr>
              <a:t>проекты фондов оценочных средств по 6 общим компетенциям ФГОС </a:t>
            </a:r>
            <a:r>
              <a:rPr lang="ru-RU" sz="2800" b="1" dirty="0" smtClean="0">
                <a:solidFill>
                  <a:srgbClr val="002060"/>
                </a:solidFill>
              </a:rPr>
              <a:t>СПО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для УГС «Сервис и туризм», «Образование и педагогика», «Физическая культура и спорт»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lvl="0" algn="just"/>
            <a:endParaRPr lang="ru-RU" sz="3200" b="1" dirty="0" smtClean="0"/>
          </a:p>
          <a:p>
            <a:pPr lvl="0" algn="just"/>
            <a:endParaRPr lang="ru-RU" sz="3200" b="1" dirty="0" smtClean="0"/>
          </a:p>
          <a:p>
            <a:pPr lvl="0" algn="just"/>
            <a:endParaRPr lang="ru-RU" sz="3200" b="1" dirty="0"/>
          </a:p>
          <a:p>
            <a:pPr lvl="0" algn="just"/>
            <a:endParaRPr lang="ru-RU" sz="3200" b="1" dirty="0" smtClean="0"/>
          </a:p>
          <a:p>
            <a:pPr lvl="0" algn="just"/>
            <a:endParaRPr lang="ru-RU" sz="3200" b="1" dirty="0"/>
          </a:p>
          <a:p>
            <a:pPr lvl="0" algn="just"/>
            <a:endParaRPr lang="ru-RU" sz="3200" b="1" dirty="0" smtClean="0"/>
          </a:p>
          <a:p>
            <a:pPr lvl="0" algn="just"/>
            <a:endParaRPr lang="ru-RU" sz="3200" b="1" dirty="0"/>
          </a:p>
          <a:p>
            <a:pPr lvl="0" algn="just"/>
            <a:endParaRPr lang="ru-RU" sz="3200" b="1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860910"/>
              </p:ext>
            </p:extLst>
          </p:nvPr>
        </p:nvGraphicFramePr>
        <p:xfrm>
          <a:off x="571500" y="3309731"/>
          <a:ext cx="12072418" cy="5497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5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7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08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№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ОК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Формулировки общих компетенций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642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ОК 01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Выбирать способы решения задач профессиональной деятельности, применительно к различным контекста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;</a:t>
                      </a:r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ОК 02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Осуществлять поиск, анализ и интерпретацию информации, необходимой для выполнения задач профессиональной деятельности;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1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ОК 09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Использовать информационные технологии в профессиональной деятельности;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834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ОК 03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Планировать и реализовывать собственное профессиональное и личностное развитие;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607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ОК 04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Работать в коллективе и команде, эффективно взаимодействовать с коллегами, руководством и клиентами;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06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ОК 05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Осуществлять устную и письменную коммуникацию на государственном языке Российской Федерации с учетом особенностей социального и культурного контекста.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846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Линия"/>
          <p:cNvSpPr/>
          <p:nvPr/>
        </p:nvSpPr>
        <p:spPr>
          <a:xfrm>
            <a:off x="1801621" y="1698316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4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90884" y="262491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Название подразделения, лаборатории, факультета и т.д."/>
          <p:cNvSpPr txBox="1"/>
          <p:nvPr/>
        </p:nvSpPr>
        <p:spPr>
          <a:xfrm>
            <a:off x="934278" y="1069359"/>
            <a:ext cx="1170964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2400" b="1" dirty="0" smtClean="0">
                <a:latin typeface="Arial Narrow" charset="0"/>
                <a:ea typeface="Arial Narrow" charset="0"/>
                <a:cs typeface="Arial Narrow" charset="0"/>
              </a:rPr>
              <a:t>Оценка индивидуальных достижений в СПО (2021-2020</a:t>
            </a:r>
            <a:r>
              <a:rPr lang="ru-RU" sz="2400" dirty="0" smtClean="0">
                <a:latin typeface="Arial Narrow" charset="0"/>
                <a:ea typeface="Arial Narrow" charset="0"/>
                <a:cs typeface="Arial Narrow" charset="0"/>
              </a:rPr>
              <a:t>)</a:t>
            </a:r>
            <a:endParaRPr sz="24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6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417" y="1901517"/>
            <a:ext cx="12746383" cy="557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6130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4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90884" y="262491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Название подразделения, лаборатории, факультета и т.д."/>
          <p:cNvSpPr txBox="1"/>
          <p:nvPr/>
        </p:nvSpPr>
        <p:spPr>
          <a:xfrm>
            <a:off x="4561132" y="1115525"/>
            <a:ext cx="8082786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Институт образования НИУ ВШЭ</a:t>
            </a:r>
            <a:endParaRPr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7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6713" y="1729410"/>
            <a:ext cx="120018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Продолжения в 2021</a:t>
            </a:r>
            <a:r>
              <a:rPr lang="ru-RU" sz="3200" dirty="0" smtClean="0">
                <a:solidFill>
                  <a:srgbClr val="002060"/>
                </a:solidFill>
              </a:rPr>
              <a:t>: </a:t>
            </a:r>
          </a:p>
          <a:p>
            <a:pPr marL="742950" indent="-742950" algn="just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Апробация оценочных средств по 6 общим компетенциям по 2 УГС в 2-3 субъектах РФ.</a:t>
            </a:r>
          </a:p>
          <a:p>
            <a:pPr marL="742950" indent="-742950" algn="just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Организационная модель оценки: в отношении студентов СПО, завершивших 2 год обучения по основной профессиональной образовательной программе.</a:t>
            </a:r>
          </a:p>
          <a:p>
            <a:pPr marL="742950" indent="-742950" algn="just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Разработка инструментов оценки общих компетенций, формируемых в сфере воспитания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7216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8230</TotalTime>
  <Words>435</Words>
  <Application>Microsoft Office PowerPoint</Application>
  <PresentationFormat>Произвольный</PresentationFormat>
  <Paragraphs>63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Helvetica Light</vt:lpstr>
      <vt:lpstr>Helvetica Neue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Федор</cp:lastModifiedBy>
  <cp:revision>279</cp:revision>
  <cp:lastPrinted>2019-09-30T08:21:49Z</cp:lastPrinted>
  <dcterms:modified xsi:type="dcterms:W3CDTF">2020-11-12T08:34:22Z</dcterms:modified>
</cp:coreProperties>
</file>