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6" r:id="rId2"/>
    <p:sldId id="308" r:id="rId3"/>
    <p:sldId id="317" r:id="rId4"/>
    <p:sldId id="307" r:id="rId5"/>
    <p:sldId id="316" r:id="rId6"/>
    <p:sldId id="318" r:id="rId7"/>
    <p:sldId id="322" r:id="rId8"/>
    <p:sldId id="321" r:id="rId9"/>
  </p:sldIdLst>
  <p:sldSz cx="13436600" cy="7562850"/>
  <p:notesSz cx="134366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8920D3"/>
    <a:srgbClr val="473AC1"/>
    <a:srgbClr val="1A2DCE"/>
    <a:srgbClr val="9451D2"/>
    <a:srgbClr val="FF332C"/>
    <a:srgbClr val="E12CBE"/>
    <a:srgbClr val="E00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2" autoAdjust="0"/>
    <p:restoredTop sz="94669" autoAdjust="0"/>
  </p:normalViewPr>
  <p:slideViewPr>
    <p:cSldViewPr>
      <p:cViewPr>
        <p:scale>
          <a:sx n="50" d="100"/>
          <a:sy n="50" d="100"/>
        </p:scale>
        <p:origin x="-1716" y="-780"/>
      </p:cViewPr>
      <p:guideLst>
        <p:guide orient="horz" pos="2862"/>
        <p:guide pos="2160"/>
      </p:guideLst>
    </p:cSldViewPr>
  </p:slideViewPr>
  <p:outlineViewPr>
    <p:cViewPr>
      <p:scale>
        <a:sx n="33" d="100"/>
        <a:sy n="33" d="100"/>
      </p:scale>
      <p:origin x="0" y="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822950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7610475" y="0"/>
            <a:ext cx="5822950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E8316-7653-CB43-BDC4-754862E2271F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513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343025" y="3640138"/>
            <a:ext cx="107505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5822950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7610475" y="7183438"/>
            <a:ext cx="5822950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B2167-C101-1A4D-A003-52C2AC0A3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955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2167-C101-1A4D-A003-52C2AC0A385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13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8221" y="2344483"/>
            <a:ext cx="11426508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442" y="4235196"/>
            <a:ext cx="941006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147" y="1739455"/>
            <a:ext cx="584768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119" y="1739455"/>
            <a:ext cx="584768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2147" y="302514"/>
            <a:ext cx="12098655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2147" y="1739455"/>
            <a:ext cx="1209865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0603" y="7033450"/>
            <a:ext cx="430174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147" y="7033450"/>
            <a:ext cx="309187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8924" y="7033450"/>
            <a:ext cx="309187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="" xmlns:a16="http://schemas.microsoft.com/office/drawing/2014/main" id="{65CCB31B-CA3E-E74C-8D18-C7117E3BC905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3436600" cy="6343541"/>
          </a:xfrm>
          <a:custGeom>
            <a:avLst/>
            <a:gdLst>
              <a:gd name="connsiteX0" fmla="*/ 0 w 12192000"/>
              <a:gd name="connsiteY0" fmla="*/ 0 h 6343541"/>
              <a:gd name="connsiteX1" fmla="*/ 12192000 w 12192000"/>
              <a:gd name="connsiteY1" fmla="*/ 0 h 6343541"/>
              <a:gd name="connsiteX2" fmla="*/ 12192000 w 12192000"/>
              <a:gd name="connsiteY2" fmla="*/ 3315854 h 6343541"/>
              <a:gd name="connsiteX3" fmla="*/ 11254197 w 12192000"/>
              <a:gd name="connsiteY3" fmla="*/ 4940176 h 6343541"/>
              <a:gd name="connsiteX4" fmla="*/ 7421410 w 12192000"/>
              <a:gd name="connsiteY4" fmla="*/ 5967168 h 6343541"/>
              <a:gd name="connsiteX5" fmla="*/ 482174 w 12192000"/>
              <a:gd name="connsiteY5" fmla="*/ 1960798 h 6343541"/>
              <a:gd name="connsiteX6" fmla="*/ 20968 w 12192000"/>
              <a:gd name="connsiteY6" fmla="*/ 1628699 h 6343541"/>
              <a:gd name="connsiteX7" fmla="*/ 0 w 12192000"/>
              <a:gd name="connsiteY7" fmla="*/ 1608151 h 634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343541">
                <a:moveTo>
                  <a:pt x="0" y="0"/>
                </a:moveTo>
                <a:lnTo>
                  <a:pt x="12192000" y="0"/>
                </a:lnTo>
                <a:lnTo>
                  <a:pt x="12192000" y="3315854"/>
                </a:lnTo>
                <a:lnTo>
                  <a:pt x="11254197" y="4940176"/>
                </a:lnTo>
                <a:cubicBezTo>
                  <a:pt x="10479398" y="6282167"/>
                  <a:pt x="8763401" y="6741967"/>
                  <a:pt x="7421410" y="5967168"/>
                </a:cubicBezTo>
                <a:lnTo>
                  <a:pt x="482174" y="1960798"/>
                </a:lnTo>
                <a:cubicBezTo>
                  <a:pt x="314425" y="1863948"/>
                  <a:pt x="160460" y="1752392"/>
                  <a:pt x="20968" y="1628699"/>
                </a:cubicBezTo>
                <a:lnTo>
                  <a:pt x="0" y="1608151"/>
                </a:lnTo>
                <a:close/>
              </a:path>
            </a:pathLst>
          </a:custGeom>
          <a:blipFill>
            <a:blip r:embed="rId3"/>
            <a:stretch>
              <a:fillRect t="-14353" b="-13727"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1" i="0"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Picture Placeholder 9">
            <a:extLst>
              <a:ext uri="{FF2B5EF4-FFF2-40B4-BE49-F238E27FC236}">
                <a16:creationId xmlns="" xmlns:a16="http://schemas.microsoft.com/office/drawing/2014/main" id="{1A7422DD-974D-D64E-AE33-A29F22E7C920}"/>
              </a:ext>
            </a:extLst>
          </p:cNvPr>
          <p:cNvSpPr txBox="1">
            <a:spLocks/>
          </p:cNvSpPr>
          <p:nvPr/>
        </p:nvSpPr>
        <p:spPr>
          <a:xfrm>
            <a:off x="-1155" y="0"/>
            <a:ext cx="13436600" cy="6829425"/>
          </a:xfrm>
          <a:custGeom>
            <a:avLst/>
            <a:gdLst>
              <a:gd name="connsiteX0" fmla="*/ 0 w 12192000"/>
              <a:gd name="connsiteY0" fmla="*/ 0 h 6343541"/>
              <a:gd name="connsiteX1" fmla="*/ 12192000 w 12192000"/>
              <a:gd name="connsiteY1" fmla="*/ 0 h 6343541"/>
              <a:gd name="connsiteX2" fmla="*/ 12192000 w 12192000"/>
              <a:gd name="connsiteY2" fmla="*/ 3315854 h 6343541"/>
              <a:gd name="connsiteX3" fmla="*/ 11254197 w 12192000"/>
              <a:gd name="connsiteY3" fmla="*/ 4940176 h 6343541"/>
              <a:gd name="connsiteX4" fmla="*/ 7421410 w 12192000"/>
              <a:gd name="connsiteY4" fmla="*/ 5967168 h 6343541"/>
              <a:gd name="connsiteX5" fmla="*/ 482174 w 12192000"/>
              <a:gd name="connsiteY5" fmla="*/ 1960798 h 6343541"/>
              <a:gd name="connsiteX6" fmla="*/ 20968 w 12192000"/>
              <a:gd name="connsiteY6" fmla="*/ 1628699 h 6343541"/>
              <a:gd name="connsiteX7" fmla="*/ 0 w 12192000"/>
              <a:gd name="connsiteY7" fmla="*/ 1608151 h 634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343541">
                <a:moveTo>
                  <a:pt x="0" y="0"/>
                </a:moveTo>
                <a:lnTo>
                  <a:pt x="12192000" y="0"/>
                </a:lnTo>
                <a:lnTo>
                  <a:pt x="12192000" y="3315854"/>
                </a:lnTo>
                <a:lnTo>
                  <a:pt x="11254197" y="4940176"/>
                </a:lnTo>
                <a:cubicBezTo>
                  <a:pt x="10479398" y="6282167"/>
                  <a:pt x="8763401" y="6741967"/>
                  <a:pt x="7421410" y="5967168"/>
                </a:cubicBezTo>
                <a:lnTo>
                  <a:pt x="482174" y="1960798"/>
                </a:lnTo>
                <a:cubicBezTo>
                  <a:pt x="314425" y="1863948"/>
                  <a:pt x="160460" y="1752392"/>
                  <a:pt x="20968" y="1628699"/>
                </a:cubicBezTo>
                <a:lnTo>
                  <a:pt x="0" y="160815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defPPr>
              <a:defRPr lang="ru-RU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9700" y="657225"/>
            <a:ext cx="9965055" cy="7017306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/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проекта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ПООП СПО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43.02.15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Поварское и кондитерское дело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интенсификация освоения образовательной программы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1290300" y="276225"/>
            <a:ext cx="1773600" cy="1698117"/>
            <a:chOff x="7440876" y="4126282"/>
            <a:chExt cx="697761" cy="697761"/>
          </a:xfrm>
          <a:solidFill>
            <a:schemeClr val="bg1">
              <a:lumMod val="95000"/>
            </a:schemeClr>
          </a:solidFill>
        </p:grpSpPr>
        <p:sp>
          <p:nvSpPr>
            <p:cNvPr id="8" name="Овал 7"/>
            <p:cNvSpPr/>
            <p:nvPr/>
          </p:nvSpPr>
          <p:spPr>
            <a:xfrm>
              <a:off x="7440876" y="4126282"/>
              <a:ext cx="697761" cy="6977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79851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96875" algn="l" defTabSz="79851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98513" algn="l" defTabSz="79851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98563" algn="l" defTabSz="79851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98613" algn="l" defTabSz="79851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98570">
                <a:defRPr/>
              </a:pPr>
              <a:endParaRPr lang="ru-RU">
                <a:latin typeface="+mj-lt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1178" y="4264015"/>
              <a:ext cx="453373" cy="3607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705225"/>
            <a:ext cx="14478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12900" y="5686425"/>
            <a:ext cx="449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ФУМО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СПО по УГПС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43.00.00. Сервис и туризм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8300" y="4010025"/>
            <a:ext cx="5257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Янченкова Е.В.,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к.п.н., методист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ГБПОУ «1-й МОК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55545"/>
              </p:ext>
            </p:extLst>
          </p:nvPr>
        </p:nvGraphicFramePr>
        <p:xfrm>
          <a:off x="469900" y="200025"/>
          <a:ext cx="12801600" cy="74515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58400"/>
                <a:gridCol w="2743200"/>
              </a:tblGrid>
              <a:tr h="55140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образовательной программы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в академических часах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11424">
                <a:tc>
                  <a:txBody>
                    <a:bodyPr/>
                    <a:lstStyle/>
                    <a:p>
                      <a:pPr marL="0"/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Общий гуманитарный и социально-экономический цикл 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Основы философии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История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Иностранный язык в профессиональной деятельности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Физическая культура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Психология общения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Математический и общий естественнонаучный цикл 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Химия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Экологические основы природопользования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Общепрофессиональный цикл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Микробиология, физиология питания санитария и гигиена в пищевом производстве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хранения и контроль запасов и сырья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Техническое оснащение организаций питания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обслуживания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Основы экономики, менеджмента, маркетинга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Правовые основы профессиональной деятельности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Информационные технологии в профессиональной деятельности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Охрана труда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Безопасность жизнедеятельности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менее  324</a:t>
                      </a:r>
                    </a:p>
                    <a:p>
                      <a:pPr marL="0"/>
                      <a:endParaRPr lang="ru-RU" sz="2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/>
                      <a:endParaRPr lang="ru-RU" sz="2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/>
                      <a:endParaRPr lang="ru-RU" sz="2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 менее 168</a:t>
                      </a:r>
                    </a:p>
                    <a:p>
                      <a:pPr marL="0"/>
                      <a:endParaRPr lang="ru-RU" sz="2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/>
                      <a:endParaRPr lang="ru-RU" sz="2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 менее 468</a:t>
                      </a:r>
                    </a:p>
                    <a:p>
                      <a:pPr marL="0"/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0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670180"/>
              </p:ext>
            </p:extLst>
          </p:nvPr>
        </p:nvGraphicFramePr>
        <p:xfrm>
          <a:off x="241300" y="0"/>
          <a:ext cx="13195300" cy="77681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377513"/>
                <a:gridCol w="1817787"/>
              </a:tblGrid>
              <a:tr h="89009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образовательной программы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в академических часах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53730">
                <a:tc>
                  <a:txBody>
                    <a:bodyPr/>
                    <a:lstStyle/>
                    <a:p>
                      <a:pPr marL="0"/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Профессиональны цикл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и ведение процессов приготовления и подготовки к презентации полуфабрикатов для блюд, кулинарных изделий сложного ассортимента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ведения процессов приготовления, оформления и подготовки к презентации горячих блюд, кулинарных изделий, закусок сложного ассортимента с учетом потребностей различных категорий потребителей, видов и форм обслуживания</a:t>
                      </a:r>
                    </a:p>
                    <a:p>
                      <a:endParaRPr lang="ru-RU" sz="11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ведения процессов приготовления, оформления и подготовки к презентации холодных блюд, кулинарных изделий, закусок сложного ассортимента с учетом потребностей различных категорий потребителей, видов и форм обслуживания</a:t>
                      </a:r>
                    </a:p>
                    <a:p>
                      <a:endParaRPr lang="ru-RU" sz="10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ведения процессов приготовления, оформления и подготовки к презентации холодных и горячих десертов, напитков сложного ассортимента с учетом потребностей различных категорий потребителей, видов и форм обслуживания</a:t>
                      </a:r>
                    </a:p>
                    <a:p>
                      <a:endParaRPr lang="ru-RU" sz="10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ведения процессов приготовления, оформления и подготовки к презентации хлебобулочных, мучных кондитерских изделий сложного ассортимента с учетом потребностей различных категорий потребителей, видов и форм обслуживания</a:t>
                      </a:r>
                    </a:p>
                    <a:p>
                      <a:endParaRPr lang="ru-RU" sz="10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и контроль текущей деятельности подчиненного персонал</a:t>
                      </a: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Государственная итоговая аттестация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endParaRPr lang="ru-RU" sz="2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/>
                      <a:endParaRPr lang="ru-RU" sz="2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/>
                      <a:endParaRPr lang="ru-RU" sz="2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/>
                      <a:endParaRPr lang="ru-RU" sz="2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/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менее 1008</a:t>
                      </a:r>
                    </a:p>
                    <a:p>
                      <a:pPr marL="0"/>
                      <a:endParaRPr lang="ru-RU" sz="2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/>
                      <a:endParaRPr lang="ru-RU" sz="2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/>
                      <a:endParaRPr lang="ru-RU" sz="2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/>
                      <a:endParaRPr lang="ru-RU" sz="2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/>
                      <a:endParaRPr lang="ru-RU" sz="2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/>
                      <a:endParaRPr lang="ru-RU" sz="2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/>
                      <a:endParaRPr lang="ru-RU" sz="2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/>
                      <a:endParaRPr lang="ru-RU" sz="2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67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700" y="247651"/>
            <a:ext cx="12098655" cy="553998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цикл в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ПООП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22300" y="1114425"/>
            <a:ext cx="5897531" cy="276999"/>
          </a:xfrm>
        </p:spPr>
        <p:txBody>
          <a:bodyPr/>
          <a:lstStyle/>
          <a:p>
            <a:pPr lvl="0"/>
            <a:endParaRPr lang="ru-RU" b="1" dirty="0">
              <a:solidFill>
                <a:prstClr val="white"/>
              </a:solidFill>
            </a:endParaRPr>
          </a:p>
        </p:txBody>
      </p:sp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422991"/>
              </p:ext>
            </p:extLst>
          </p:nvPr>
        </p:nvGraphicFramePr>
        <p:xfrm>
          <a:off x="-1" y="1190625"/>
          <a:ext cx="13347701" cy="61302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18515"/>
                <a:gridCol w="1598976"/>
                <a:gridCol w="1678925"/>
                <a:gridCol w="1598976"/>
                <a:gridCol w="1598976"/>
                <a:gridCol w="1439078"/>
                <a:gridCol w="1359129"/>
                <a:gridCol w="1755126"/>
              </a:tblGrid>
              <a:tr h="10210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ПМ. 01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ПМ. 02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ПМ.03</a:t>
                      </a:r>
                      <a:endParaRPr lang="ru-RU" sz="2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ПМ.04</a:t>
                      </a:r>
                      <a:endParaRPr lang="ru-RU" sz="2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ПМ.05</a:t>
                      </a:r>
                      <a:endParaRPr lang="ru-RU" sz="2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ПМ.06</a:t>
                      </a:r>
                      <a:endParaRPr lang="ru-RU" sz="2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ПМ.07</a:t>
                      </a:r>
                      <a:endParaRPr lang="ru-RU" sz="2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ПМ</a:t>
                      </a:r>
                      <a:endParaRPr lang="ru-RU" sz="28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2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  <a:endParaRPr lang="ru-RU" sz="2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2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2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  <a:endParaRPr lang="ru-RU" sz="2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2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ru-RU" sz="2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МДК 0</a:t>
                      </a:r>
                      <a:r>
                        <a:rPr lang="en-US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.01</a:t>
                      </a:r>
                      <a:endParaRPr lang="ru-RU" sz="2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МДК 0</a:t>
                      </a:r>
                      <a:r>
                        <a:rPr lang="en-US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.02</a:t>
                      </a:r>
                      <a:endParaRPr lang="ru-RU" sz="2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</a:t>
                      </a:r>
                      <a:endParaRPr lang="ru-RU" sz="2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</a:t>
                      </a:r>
                      <a:endParaRPr lang="ru-RU" sz="2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Вариативная часть</a:t>
                      </a: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828 часов</a:t>
                      </a:r>
                      <a:endParaRPr lang="ru-RU" sz="3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14375">
                <a:tc gridSpan="8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5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47" y="302514"/>
            <a:ext cx="12098655" cy="553998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интенсификации  ООП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1384300" y="1114425"/>
            <a:ext cx="10515600" cy="5539978"/>
          </a:xfrm>
        </p:spPr>
        <p:txBody>
          <a:bodyPr/>
          <a:lstStyle/>
          <a:p>
            <a:pPr indent="457200"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эффективного учебного плана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/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 информативной емкости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образования по дисциплинам и междисциплинарным курсам; </a:t>
            </a:r>
          </a:p>
          <a:p>
            <a:pPr indent="457200" algn="just"/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пространства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электронного обучения, дистанционных образовательных технологий;</a:t>
            </a:r>
          </a:p>
          <a:p>
            <a:pPr indent="457200" algn="just"/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оптимизации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 работ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учебной и производственной  практиках</a:t>
            </a:r>
          </a:p>
          <a:p>
            <a:pPr algn="just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1692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pakhorukova_ei\Downloads\IMG-47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402" y="1541811"/>
            <a:ext cx="4234636" cy="317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akhorukova_ei\Downloads\IMG-55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8500" cy="481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61100" y="3810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 от партнеров Комплекса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C:\Users\pakhorukova_ei\Downloads\IMG-20201112-WA00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900" y="1622950"/>
            <a:ext cx="3070436" cy="409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pakhorukova_ei\Downloads\IMG-4746.JPG"/>
          <p:cNvPicPr>
            <a:picLocks noGrp="1"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8" t="13663" b="3841"/>
          <a:stretch/>
        </p:blipFill>
        <p:spPr bwMode="auto">
          <a:xfrm>
            <a:off x="2018241" y="3669908"/>
            <a:ext cx="4675717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93136" y="5991225"/>
            <a:ext cx="5768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 от победителей чемпионатов Ворлдскиллс Россия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3959167">
            <a:off x="5255649" y="637654"/>
            <a:ext cx="687664" cy="1499038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5035044">
            <a:off x="8115332" y="4469820"/>
            <a:ext cx="688860" cy="157258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2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pakhorukova_ei\Downloads\20200716_1506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1" r="2859" b="7885"/>
          <a:stretch/>
        </p:blipFill>
        <p:spPr bwMode="auto">
          <a:xfrm>
            <a:off x="0" y="0"/>
            <a:ext cx="7315200" cy="756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pakhorukova_ei\Downloads\20200716_1508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2" b="3636"/>
          <a:stretch/>
        </p:blipFill>
        <p:spPr bwMode="auto">
          <a:xfrm>
            <a:off x="7099300" y="1"/>
            <a:ext cx="6337300" cy="756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8600" y="5686425"/>
            <a:ext cx="1320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учебного полигона по стандартам  </a:t>
            </a:r>
          </a:p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Ворлдскиллс Россия  в соответствии с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 демонстрационного экзамена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компетенции Поварское дело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4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041900" y="76354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4" name="Picture 2" descr="C:\Users\pakhorukova_ei\Downloads\2df04fa4-4f4f-45db-a644-b0e1e6ab335c.JPG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00025"/>
            <a:ext cx="4267200" cy="568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pakhorukova_ei\Downloads\e55d05aa-482d-415a-9610-38f3f744fe3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714500"/>
            <a:ext cx="3975100" cy="553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pakhorukova_ei\Downloads\d4e9503f-9f01-4314-a47a-fb95821386e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" r="10757" b="5904"/>
          <a:stretch/>
        </p:blipFill>
        <p:spPr bwMode="auto">
          <a:xfrm>
            <a:off x="9385300" y="400051"/>
            <a:ext cx="3581400" cy="54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156700" y="6312932"/>
            <a:ext cx="35881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боксах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1300" y="6312932"/>
            <a:ext cx="41747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учебной и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производственной практики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19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2779</TotalTime>
  <Words>287</Words>
  <Application>Microsoft Office PowerPoint</Application>
  <PresentationFormat>Произвольный</PresentationFormat>
  <Paragraphs>127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  Разработка проекта ПООП СПО по специальности 43.02.15 Поварское и кондитерское дело с учетом интенсификация освоения образовательной программы         </vt:lpstr>
      <vt:lpstr>Презентация PowerPoint</vt:lpstr>
      <vt:lpstr>Презентация PowerPoint</vt:lpstr>
      <vt:lpstr> Профессиональный цикл в ПООП</vt:lpstr>
      <vt:lpstr>Направления интенсификации  ООП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WSR-User</dc:creator>
  <cp:lastModifiedBy>Елена В. Янченкова</cp:lastModifiedBy>
  <cp:revision>102</cp:revision>
  <dcterms:created xsi:type="dcterms:W3CDTF">2019-06-06T14:18:14Z</dcterms:created>
  <dcterms:modified xsi:type="dcterms:W3CDTF">2020-11-12T12:26:53Z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2019-06-06T00:00:00Z</vt:filetime>
  </property>
</Properties>
</file>