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9" r:id="rId9"/>
  </p:sldIdLst>
  <p:sldSz cx="9906000" cy="6858000" type="A4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ill Sans" panose="020B0604020202020204" charset="0"/>
      <p:regular r:id="rId15"/>
      <p:bold r:id="rId16"/>
    </p:embeddedFont>
    <p:embeddedFont>
      <p:font typeface="Roboto Medium" panose="020B060402020202020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26"/>
      </p:cViewPr>
      <p:guideLst>
        <p:guide orient="horz" pos="3657"/>
        <p:guide orient="horz" pos="4156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3745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Title Slide">
  <p:cSld name="61_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98808" y="1796818"/>
            <a:ext cx="5204706" cy="3840427"/>
          </a:xfrm>
          <a:prstGeom prst="rect">
            <a:avLst/>
          </a:prstGeom>
          <a:noFill/>
          <a:ln>
            <a:noFill/>
          </a:ln>
          <a:effectLst>
            <a:outerShdw blurRad="635000" dist="38100" dir="5400000" sx="102000" sy="102000" algn="t" rotWithShape="0">
              <a:srgbClr val="000000">
                <a:alpha val="34901"/>
              </a:srgbClr>
            </a:outerShdw>
          </a:effectLst>
        </p:spPr>
      </p:pic>
      <p:sp>
        <p:nvSpPr>
          <p:cNvPr id="48" name="Google Shape;48;p11"/>
          <p:cNvSpPr>
            <a:spLocks noGrp="1"/>
          </p:cNvSpPr>
          <p:nvPr>
            <p:ph type="pic" idx="2"/>
          </p:nvPr>
        </p:nvSpPr>
        <p:spPr>
          <a:xfrm>
            <a:off x="4952759" y="2125221"/>
            <a:ext cx="3971949" cy="306379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Slide">
  <p:cSld name="34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>
            <a:spLocks noGrp="1"/>
          </p:cNvSpPr>
          <p:nvPr>
            <p:ph type="pic" idx="2"/>
          </p:nvPr>
        </p:nvSpPr>
        <p:spPr>
          <a:xfrm>
            <a:off x="995663" y="1925663"/>
            <a:ext cx="253348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>
            <a:spLocks noGrp="1"/>
          </p:cNvSpPr>
          <p:nvPr>
            <p:ph type="pic" idx="3"/>
          </p:nvPr>
        </p:nvSpPr>
        <p:spPr>
          <a:xfrm>
            <a:off x="3683791" y="1925663"/>
            <a:ext cx="253348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>
            <a:spLocks noGrp="1"/>
          </p:cNvSpPr>
          <p:nvPr>
            <p:ph type="pic" idx="4"/>
          </p:nvPr>
        </p:nvSpPr>
        <p:spPr>
          <a:xfrm>
            <a:off x="6371920" y="1925663"/>
            <a:ext cx="253348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>
            <a:spLocks noGrp="1"/>
          </p:cNvSpPr>
          <p:nvPr>
            <p:ph type="pic" idx="5"/>
          </p:nvPr>
        </p:nvSpPr>
        <p:spPr>
          <a:xfrm>
            <a:off x="995663" y="4211663"/>
            <a:ext cx="253348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>
            <a:spLocks noGrp="1"/>
          </p:cNvSpPr>
          <p:nvPr>
            <p:ph type="pic" idx="6"/>
          </p:nvPr>
        </p:nvSpPr>
        <p:spPr>
          <a:xfrm>
            <a:off x="3683791" y="4211663"/>
            <a:ext cx="253348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>
            <a:spLocks noGrp="1"/>
          </p:cNvSpPr>
          <p:nvPr>
            <p:ph type="pic" idx="7"/>
          </p:nvPr>
        </p:nvSpPr>
        <p:spPr>
          <a:xfrm>
            <a:off x="6371920" y="4211663"/>
            <a:ext cx="253348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Slide">
  <p:cSld name="35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>
            <a:spLocks noGrp="1"/>
          </p:cNvSpPr>
          <p:nvPr>
            <p:ph type="pic" idx="2"/>
          </p:nvPr>
        </p:nvSpPr>
        <p:spPr>
          <a:xfrm>
            <a:off x="779532" y="2159872"/>
            <a:ext cx="2533483" cy="3068835"/>
          </a:xfrm>
          <a:prstGeom prst="round2SameRect">
            <a:avLst>
              <a:gd name="adj1" fmla="val 1738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>
            <a:spLocks noGrp="1"/>
          </p:cNvSpPr>
          <p:nvPr>
            <p:ph type="pic" idx="3"/>
          </p:nvPr>
        </p:nvSpPr>
        <p:spPr>
          <a:xfrm>
            <a:off x="3704052" y="2159872"/>
            <a:ext cx="2533483" cy="3068835"/>
          </a:xfrm>
          <a:prstGeom prst="round2SameRect">
            <a:avLst>
              <a:gd name="adj1" fmla="val 1738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>
            <a:spLocks noGrp="1"/>
          </p:cNvSpPr>
          <p:nvPr>
            <p:ph type="pic" idx="4"/>
          </p:nvPr>
        </p:nvSpPr>
        <p:spPr>
          <a:xfrm>
            <a:off x="6628573" y="2159872"/>
            <a:ext cx="2533483" cy="3068835"/>
          </a:xfrm>
          <a:prstGeom prst="round2SameRect">
            <a:avLst>
              <a:gd name="adj1" fmla="val 1738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Slide">
  <p:cSld name="36_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529146" y="356007"/>
            <a:ext cx="284771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1164514" y="2159872"/>
            <a:ext cx="3563351" cy="3359781"/>
          </a:xfrm>
          <a:prstGeom prst="roundRect">
            <a:avLst>
              <a:gd name="adj" fmla="val 1185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>
            <a:spLocks noGrp="1"/>
          </p:cNvSpPr>
          <p:nvPr>
            <p:ph type="pic" idx="3"/>
          </p:nvPr>
        </p:nvSpPr>
        <p:spPr>
          <a:xfrm>
            <a:off x="5121853" y="2159872"/>
            <a:ext cx="3563351" cy="3359781"/>
          </a:xfrm>
          <a:prstGeom prst="roundRect">
            <a:avLst>
              <a:gd name="adj" fmla="val 1185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>
            <a:spLocks noGrp="1"/>
          </p:cNvSpPr>
          <p:nvPr>
            <p:ph type="pic" idx="2"/>
          </p:nvPr>
        </p:nvSpPr>
        <p:spPr>
          <a:xfrm>
            <a:off x="1344395" y="2518484"/>
            <a:ext cx="661158" cy="81373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>
            <a:spLocks noGrp="1"/>
          </p:cNvSpPr>
          <p:nvPr>
            <p:ph type="pic" idx="3"/>
          </p:nvPr>
        </p:nvSpPr>
        <p:spPr>
          <a:xfrm>
            <a:off x="3508921" y="2518484"/>
            <a:ext cx="661158" cy="81373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>
            <a:spLocks noGrp="1"/>
          </p:cNvSpPr>
          <p:nvPr>
            <p:ph type="pic" idx="4"/>
          </p:nvPr>
        </p:nvSpPr>
        <p:spPr>
          <a:xfrm>
            <a:off x="5731980" y="2518484"/>
            <a:ext cx="661158" cy="81373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>
            <a:spLocks noGrp="1"/>
          </p:cNvSpPr>
          <p:nvPr>
            <p:ph type="pic" idx="5"/>
          </p:nvPr>
        </p:nvSpPr>
        <p:spPr>
          <a:xfrm>
            <a:off x="7855777" y="2518484"/>
            <a:ext cx="661158" cy="81373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>
            <a:spLocks noGrp="1"/>
          </p:cNvSpPr>
          <p:nvPr>
            <p:ph type="pic" idx="2"/>
          </p:nvPr>
        </p:nvSpPr>
        <p:spPr>
          <a:xfrm>
            <a:off x="783552" y="2050351"/>
            <a:ext cx="90168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>
            <a:spLocks noGrp="1"/>
          </p:cNvSpPr>
          <p:nvPr>
            <p:ph type="pic" idx="3"/>
          </p:nvPr>
        </p:nvSpPr>
        <p:spPr>
          <a:xfrm>
            <a:off x="783552" y="3415103"/>
            <a:ext cx="90168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>
            <a:spLocks noGrp="1"/>
          </p:cNvSpPr>
          <p:nvPr>
            <p:ph type="pic" idx="4"/>
          </p:nvPr>
        </p:nvSpPr>
        <p:spPr>
          <a:xfrm>
            <a:off x="783552" y="4770663"/>
            <a:ext cx="90168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>
            <a:spLocks noGrp="1"/>
          </p:cNvSpPr>
          <p:nvPr>
            <p:ph type="pic" idx="5"/>
          </p:nvPr>
        </p:nvSpPr>
        <p:spPr>
          <a:xfrm>
            <a:off x="3549983" y="2050351"/>
            <a:ext cx="90168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>
            <a:spLocks noGrp="1"/>
          </p:cNvSpPr>
          <p:nvPr>
            <p:ph type="pic" idx="6"/>
          </p:nvPr>
        </p:nvSpPr>
        <p:spPr>
          <a:xfrm>
            <a:off x="3549983" y="3415103"/>
            <a:ext cx="90168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>
            <a:spLocks noGrp="1"/>
          </p:cNvSpPr>
          <p:nvPr>
            <p:ph type="pic" idx="7"/>
          </p:nvPr>
        </p:nvSpPr>
        <p:spPr>
          <a:xfrm>
            <a:off x="3549983" y="4770663"/>
            <a:ext cx="90168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>
            <a:spLocks noGrp="1"/>
          </p:cNvSpPr>
          <p:nvPr>
            <p:ph type="pic" idx="8"/>
          </p:nvPr>
        </p:nvSpPr>
        <p:spPr>
          <a:xfrm>
            <a:off x="6316415" y="2050351"/>
            <a:ext cx="90168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>
            <a:spLocks noGrp="1"/>
          </p:cNvSpPr>
          <p:nvPr>
            <p:ph type="pic" idx="9"/>
          </p:nvPr>
        </p:nvSpPr>
        <p:spPr>
          <a:xfrm>
            <a:off x="6316415" y="3415103"/>
            <a:ext cx="90168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>
            <a:spLocks noGrp="1"/>
          </p:cNvSpPr>
          <p:nvPr>
            <p:ph type="pic" idx="13"/>
          </p:nvPr>
        </p:nvSpPr>
        <p:spPr>
          <a:xfrm>
            <a:off x="6316415" y="4770663"/>
            <a:ext cx="90168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>
            <a:spLocks noGrp="1"/>
          </p:cNvSpPr>
          <p:nvPr>
            <p:ph type="pic" idx="2"/>
          </p:nvPr>
        </p:nvSpPr>
        <p:spPr>
          <a:xfrm>
            <a:off x="1198394" y="2405190"/>
            <a:ext cx="1110918" cy="1367284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3"/>
          </p:nvPr>
        </p:nvSpPr>
        <p:spPr>
          <a:xfrm>
            <a:off x="3324560" y="2405190"/>
            <a:ext cx="1110918" cy="1367284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>
            <a:spLocks noGrp="1"/>
          </p:cNvSpPr>
          <p:nvPr>
            <p:ph type="pic" idx="4"/>
          </p:nvPr>
        </p:nvSpPr>
        <p:spPr>
          <a:xfrm>
            <a:off x="5450726" y="2405190"/>
            <a:ext cx="1110918" cy="1367284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>
            <a:spLocks noGrp="1"/>
          </p:cNvSpPr>
          <p:nvPr>
            <p:ph type="pic" idx="5"/>
          </p:nvPr>
        </p:nvSpPr>
        <p:spPr>
          <a:xfrm>
            <a:off x="7576890" y="2405190"/>
            <a:ext cx="1110918" cy="1367284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0_Title Slide">
  <p:cSld name="80_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8"/>
          <p:cNvSpPr>
            <a:spLocks noGrp="1"/>
          </p:cNvSpPr>
          <p:nvPr>
            <p:ph type="pic" idx="2"/>
          </p:nvPr>
        </p:nvSpPr>
        <p:spPr>
          <a:xfrm>
            <a:off x="120480" y="135927"/>
            <a:ext cx="3157575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>
            <a:spLocks noGrp="1"/>
          </p:cNvSpPr>
          <p:nvPr>
            <p:ph type="pic" idx="3"/>
          </p:nvPr>
        </p:nvSpPr>
        <p:spPr>
          <a:xfrm>
            <a:off x="120480" y="2372499"/>
            <a:ext cx="3157575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>
            <a:spLocks noGrp="1"/>
          </p:cNvSpPr>
          <p:nvPr>
            <p:ph type="pic" idx="4"/>
          </p:nvPr>
        </p:nvSpPr>
        <p:spPr>
          <a:xfrm>
            <a:off x="120480" y="4609071"/>
            <a:ext cx="3157575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>
            <a:spLocks noGrp="1"/>
          </p:cNvSpPr>
          <p:nvPr>
            <p:ph type="pic" idx="5"/>
          </p:nvPr>
        </p:nvSpPr>
        <p:spPr>
          <a:xfrm>
            <a:off x="3378417" y="135927"/>
            <a:ext cx="3157575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>
            <a:spLocks noGrp="1"/>
          </p:cNvSpPr>
          <p:nvPr>
            <p:ph type="pic" idx="6"/>
          </p:nvPr>
        </p:nvSpPr>
        <p:spPr>
          <a:xfrm>
            <a:off x="3378417" y="4609071"/>
            <a:ext cx="3157575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>
            <a:spLocks noGrp="1"/>
          </p:cNvSpPr>
          <p:nvPr>
            <p:ph type="pic" idx="7"/>
          </p:nvPr>
        </p:nvSpPr>
        <p:spPr>
          <a:xfrm>
            <a:off x="6636353" y="135927"/>
            <a:ext cx="3157575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>
            <a:spLocks noGrp="1"/>
          </p:cNvSpPr>
          <p:nvPr>
            <p:ph type="pic" idx="8"/>
          </p:nvPr>
        </p:nvSpPr>
        <p:spPr>
          <a:xfrm>
            <a:off x="6636353" y="2372499"/>
            <a:ext cx="3157575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>
            <a:spLocks noGrp="1"/>
          </p:cNvSpPr>
          <p:nvPr>
            <p:ph type="pic" idx="9"/>
          </p:nvPr>
        </p:nvSpPr>
        <p:spPr>
          <a:xfrm>
            <a:off x="6636353" y="4609071"/>
            <a:ext cx="3157575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>
            <a:spLocks noGrp="1"/>
          </p:cNvSpPr>
          <p:nvPr>
            <p:ph type="pic" idx="13"/>
          </p:nvPr>
        </p:nvSpPr>
        <p:spPr>
          <a:xfrm>
            <a:off x="3193761" y="2248931"/>
            <a:ext cx="3526886" cy="236014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0" dist="1270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Title Slide">
  <p:cSld name="43_Title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6550" y="1220755"/>
            <a:ext cx="2069033" cy="5191623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2000" sy="102000" algn="t" rotWithShape="0">
              <a:srgbClr val="000000">
                <a:alpha val="20000"/>
              </a:srgbClr>
            </a:outerShdw>
          </a:effectLst>
        </p:spPr>
      </p:pic>
      <p:sp>
        <p:nvSpPr>
          <p:cNvPr id="105" name="Google Shape;105;p19"/>
          <p:cNvSpPr>
            <a:spLocks noGrp="1"/>
          </p:cNvSpPr>
          <p:nvPr>
            <p:ph type="pic" idx="2"/>
          </p:nvPr>
        </p:nvSpPr>
        <p:spPr>
          <a:xfrm>
            <a:off x="1040498" y="1881656"/>
            <a:ext cx="1782744" cy="389508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Title Slide">
  <p:cSld name="38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5811095" y="1220756"/>
            <a:ext cx="3529808" cy="478690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194471" y="313365"/>
            <a:ext cx="4101314" cy="6283987"/>
          </a:xfrm>
          <a:prstGeom prst="roundRect">
            <a:avLst>
              <a:gd name="adj" fmla="val 1231"/>
            </a:avLst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07275" tIns="53625" rIns="107275" bIns="53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272480" y="576687"/>
            <a:ext cx="2386178" cy="74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ts val="1900"/>
              <a:buFont typeface="Calibri"/>
              <a:buNone/>
            </a:pPr>
            <a:r>
              <a:rPr lang="ru-RU" sz="1900" b="1" i="0">
                <a:solidFill>
                  <a:srgbClr val="6F6F6F"/>
                </a:solidFill>
                <a:latin typeface="Calibri"/>
                <a:ea typeface="Calibri"/>
                <a:cs typeface="Calibri"/>
                <a:sym typeface="Calibri"/>
              </a:rPr>
              <a:t>ФИО</a:t>
            </a: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272480" y="1810362"/>
            <a:ext cx="2386178" cy="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ТЕКСТ</a:t>
            </a:r>
            <a:endParaRPr sz="6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272480" y="2660916"/>
            <a:ext cx="3569971" cy="3182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201162" marR="0" lvl="0" indent="-201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lang="ru-RU"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Текст</a:t>
            </a:r>
            <a:endParaRPr/>
          </a:p>
        </p:txBody>
      </p:sp>
      <p:cxnSp>
        <p:nvCxnSpPr>
          <p:cNvPr id="113" name="Google Shape;113;p21"/>
          <p:cNvCxnSpPr/>
          <p:nvPr/>
        </p:nvCxnSpPr>
        <p:spPr>
          <a:xfrm>
            <a:off x="194471" y="2615704"/>
            <a:ext cx="4101314" cy="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21"/>
          <p:cNvSpPr/>
          <p:nvPr/>
        </p:nvSpPr>
        <p:spPr>
          <a:xfrm>
            <a:off x="194471" y="1570447"/>
            <a:ext cx="1252951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7275" tIns="53625" rIns="107275" bIns="53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1"/>
          <p:cNvSpPr/>
          <p:nvPr/>
        </p:nvSpPr>
        <p:spPr>
          <a:xfrm rot="10800000" flipH="1">
            <a:off x="194471" y="5637245"/>
            <a:ext cx="4101314" cy="960107"/>
          </a:xfrm>
          <a:prstGeom prst="round2SameRect">
            <a:avLst>
              <a:gd name="adj1" fmla="val 6788"/>
              <a:gd name="adj2" fmla="val 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107275" tIns="53625" rIns="107275" bIns="53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8498" y="5751503"/>
            <a:ext cx="1561240" cy="73159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>
            <a:spLocks noGrp="1"/>
          </p:cNvSpPr>
          <p:nvPr>
            <p:ph type="pic" idx="2"/>
          </p:nvPr>
        </p:nvSpPr>
        <p:spPr>
          <a:xfrm>
            <a:off x="2456723" y="356658"/>
            <a:ext cx="1794199" cy="217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8" name="Google Shape;118;p21"/>
          <p:cNvSpPr/>
          <p:nvPr/>
        </p:nvSpPr>
        <p:spPr>
          <a:xfrm rot="-5400000" flipH="1">
            <a:off x="8131026" y="1579776"/>
            <a:ext cx="3210535" cy="495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07275" tIns="53625" rIns="107275" bIns="53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3_Title Slide">
  <p:cSld name="73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1" y="0"/>
            <a:ext cx="2532786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Title Slide">
  <p:cSld name="66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>
            <a:spLocks noGrp="1"/>
          </p:cNvSpPr>
          <p:nvPr>
            <p:ph type="pic" idx="2"/>
          </p:nvPr>
        </p:nvSpPr>
        <p:spPr>
          <a:xfrm>
            <a:off x="1905977" y="2274849"/>
            <a:ext cx="1458017" cy="179448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>
            <a:spLocks noGrp="1"/>
          </p:cNvSpPr>
          <p:nvPr>
            <p:ph type="pic" idx="3"/>
          </p:nvPr>
        </p:nvSpPr>
        <p:spPr>
          <a:xfrm>
            <a:off x="4203658" y="2274849"/>
            <a:ext cx="1458017" cy="179448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>
            <a:spLocks noGrp="1"/>
          </p:cNvSpPr>
          <p:nvPr>
            <p:ph type="pic" idx="4"/>
          </p:nvPr>
        </p:nvSpPr>
        <p:spPr>
          <a:xfrm>
            <a:off x="6501337" y="2274849"/>
            <a:ext cx="1458017" cy="179448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le Slide">
  <p:cSld name="39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>
            <a:spLocks noGrp="1"/>
          </p:cNvSpPr>
          <p:nvPr>
            <p:ph type="pic" idx="2"/>
          </p:nvPr>
        </p:nvSpPr>
        <p:spPr>
          <a:xfrm>
            <a:off x="5421053" y="4005064"/>
            <a:ext cx="4484948" cy="192021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>
            <a:spLocks noGrp="1"/>
          </p:cNvSpPr>
          <p:nvPr>
            <p:ph type="pic" idx="3"/>
          </p:nvPr>
        </p:nvSpPr>
        <p:spPr>
          <a:xfrm>
            <a:off x="1" y="1604797"/>
            <a:ext cx="4250922" cy="192021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Title Slide">
  <p:cSld name="67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>
            <a:spLocks noGrp="1"/>
          </p:cNvSpPr>
          <p:nvPr>
            <p:ph type="pic" idx="2"/>
          </p:nvPr>
        </p:nvSpPr>
        <p:spPr>
          <a:xfrm>
            <a:off x="584515" y="1508787"/>
            <a:ext cx="3000244" cy="2821949"/>
          </a:xfrm>
          <a:prstGeom prst="roundRect">
            <a:avLst>
              <a:gd name="adj" fmla="val 2576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>
            <a:spLocks noGrp="1"/>
          </p:cNvSpPr>
          <p:nvPr>
            <p:ph type="pic" idx="3"/>
          </p:nvPr>
        </p:nvSpPr>
        <p:spPr>
          <a:xfrm>
            <a:off x="544282" y="4431423"/>
            <a:ext cx="1485900" cy="1828800"/>
          </a:xfrm>
          <a:prstGeom prst="roundRect">
            <a:avLst>
              <a:gd name="adj" fmla="val 2576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>
            <a:spLocks noGrp="1"/>
          </p:cNvSpPr>
          <p:nvPr>
            <p:ph type="pic" idx="4"/>
          </p:nvPr>
        </p:nvSpPr>
        <p:spPr>
          <a:xfrm>
            <a:off x="2098859" y="4431423"/>
            <a:ext cx="1485900" cy="1828800"/>
          </a:xfrm>
          <a:prstGeom prst="roundRect">
            <a:avLst>
              <a:gd name="adj" fmla="val 2576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1079321" y="1619383"/>
            <a:ext cx="2103686" cy="2769724"/>
          </a:xfrm>
          <a:prstGeom prst="round2SameRect">
            <a:avLst>
              <a:gd name="adj1" fmla="val 1403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>
            <a:spLocks noGrp="1"/>
          </p:cNvSpPr>
          <p:nvPr>
            <p:ph type="pic" idx="3"/>
          </p:nvPr>
        </p:nvSpPr>
        <p:spPr>
          <a:xfrm>
            <a:off x="3890122" y="1619383"/>
            <a:ext cx="2103686" cy="2769724"/>
          </a:xfrm>
          <a:prstGeom prst="round2SameRect">
            <a:avLst>
              <a:gd name="adj1" fmla="val 1403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>
            <a:spLocks noGrp="1"/>
          </p:cNvSpPr>
          <p:nvPr>
            <p:ph type="pic" idx="4"/>
          </p:nvPr>
        </p:nvSpPr>
        <p:spPr>
          <a:xfrm>
            <a:off x="6700923" y="1619383"/>
            <a:ext cx="2103686" cy="2769724"/>
          </a:xfrm>
          <a:prstGeom prst="round2SameRect">
            <a:avLst>
              <a:gd name="adj1" fmla="val 1403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>
            <a:spLocks noGrp="1"/>
          </p:cNvSpPr>
          <p:nvPr>
            <p:ph type="pic" idx="2"/>
          </p:nvPr>
        </p:nvSpPr>
        <p:spPr>
          <a:xfrm>
            <a:off x="4870868" y="1892829"/>
            <a:ext cx="2103686" cy="3628211"/>
          </a:xfrm>
          <a:prstGeom prst="round2SameRect">
            <a:avLst>
              <a:gd name="adj1" fmla="val 1403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>
            <a:spLocks noGrp="1"/>
          </p:cNvSpPr>
          <p:nvPr>
            <p:ph type="pic" idx="3"/>
          </p:nvPr>
        </p:nvSpPr>
        <p:spPr>
          <a:xfrm>
            <a:off x="7293260" y="1892829"/>
            <a:ext cx="2103686" cy="3628211"/>
          </a:xfrm>
          <a:prstGeom prst="round2SameRect">
            <a:avLst>
              <a:gd name="adj1" fmla="val 1403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Title Slide">
  <p:cSld name="56_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 rot="-5400000" flipH="1">
            <a:off x="-1435560" y="4485893"/>
            <a:ext cx="3210535" cy="495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07275" tIns="53625" rIns="107275" bIns="53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0"/>
          <p:cNvSpPr>
            <a:spLocks noGrp="1"/>
          </p:cNvSpPr>
          <p:nvPr>
            <p:ph type="pic" idx="2"/>
          </p:nvPr>
        </p:nvSpPr>
        <p:spPr>
          <a:xfrm>
            <a:off x="2" y="3"/>
            <a:ext cx="9905999" cy="37241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0450" tIns="40225" rIns="80450" bIns="402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244111" y="621331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00" b="1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00" b="1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00" b="1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00" b="1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00" b="1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00" b="1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00" b="1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00" b="1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00" b="1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o-edu.ru/ucf/ac37dd02801810f479f0ed6f185930e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o-edu.ru/ucf/592e6c0cc503c020ceca2f49ef125e41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mo.spo-edu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skills.ru/" TargetMode="External"/><Relationship Id="rId7" Type="http://schemas.openxmlformats.org/officeDocument/2006/relationships/hyperlink" Target="https://firo.ranepa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tf.ru/" TargetMode="External"/><Relationship Id="rId5" Type="http://schemas.openxmlformats.org/officeDocument/2006/relationships/hyperlink" Target="https://nark.ru/" TargetMode="External"/><Relationship Id="rId4" Type="http://schemas.openxmlformats.org/officeDocument/2006/relationships/hyperlink" Target="https://mipkkazan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291765" y="2708920"/>
            <a:ext cx="8171133" cy="176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ФЕДЕРАЛЬНЫЕ УЧЕБНО-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МЕТОДИЧЕСКИЕ ОБЪЕДИНЕНИЯ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системе СПО в области </a:t>
            </a:r>
            <a:endParaRPr sz="16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 и туризм</a:t>
            </a:r>
            <a:r>
              <a:rPr lang="ru-RU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0" y="6165304"/>
            <a:ext cx="9906000" cy="216024"/>
          </a:xfrm>
          <a:prstGeom prst="rect">
            <a:avLst/>
          </a:prstGeom>
          <a:solidFill>
            <a:srgbClr val="26C3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7869" y="0"/>
            <a:ext cx="3753652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 rotWithShape="1">
          <a:blip r:embed="rId4">
            <a:alphaModFix/>
          </a:blip>
          <a:srcRect r="69183"/>
          <a:stretch/>
        </p:blipFill>
        <p:spPr>
          <a:xfrm>
            <a:off x="2847869" y="0"/>
            <a:ext cx="1156746" cy="177281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/>
        </p:nvSpPr>
        <p:spPr>
          <a:xfrm>
            <a:off x="295966" y="140621"/>
            <a:ext cx="7254806" cy="47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НОРМАТИВНО-ПРАВОВОЕ ОБЕСПЕЧЕНИЕ ФУМО СПО</a:t>
            </a:r>
            <a:endParaRPr/>
          </a:p>
        </p:txBody>
      </p:sp>
      <p:sp>
        <p:nvSpPr>
          <p:cNvPr id="133" name="Google Shape;133;p23"/>
          <p:cNvSpPr/>
          <p:nvPr/>
        </p:nvSpPr>
        <p:spPr>
          <a:xfrm>
            <a:off x="234506" y="-171400"/>
            <a:ext cx="61460" cy="7245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107275" tIns="53625" rIns="107275" bIns="53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420863" y="864175"/>
            <a:ext cx="8488209" cy="4789003"/>
            <a:chOff x="4367" y="99471"/>
            <a:chExt cx="8488209" cy="4789003"/>
          </a:xfrm>
        </p:grpSpPr>
        <p:sp>
          <p:nvSpPr>
            <p:cNvPr id="135" name="Google Shape;135;p23"/>
            <p:cNvSpPr/>
            <p:nvPr/>
          </p:nvSpPr>
          <p:spPr>
            <a:xfrm>
              <a:off x="4367" y="99471"/>
              <a:ext cx="3411141" cy="666524"/>
            </a:xfrm>
            <a:prstGeom prst="roundRect">
              <a:avLst>
                <a:gd name="adj" fmla="val 10000"/>
              </a:avLst>
            </a:prstGeom>
            <a:solidFill>
              <a:srgbClr val="6BD1F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3"/>
            <p:cNvSpPr txBox="1"/>
            <p:nvPr/>
          </p:nvSpPr>
          <p:spPr>
            <a:xfrm>
              <a:off x="23889" y="118993"/>
              <a:ext cx="3372097" cy="627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7925" rIns="41900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ФУМО СПО</a:t>
              </a:r>
              <a:endParaRPr/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345481" y="765996"/>
              <a:ext cx="341114" cy="8946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1776C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8" name="Google Shape;138;p23"/>
            <p:cNvSpPr/>
            <p:nvPr/>
          </p:nvSpPr>
          <p:spPr>
            <a:xfrm>
              <a:off x="686595" y="1174681"/>
              <a:ext cx="2966938" cy="97187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F96F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 txBox="1"/>
            <p:nvPr/>
          </p:nvSpPr>
          <p:spPr>
            <a:xfrm>
              <a:off x="641278" y="823021"/>
              <a:ext cx="2881500" cy="14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15225" rIns="22850" bIns="152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ru-RU" sz="15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Созданы 42 федеральных учебно-методических объединения в системе среднего профессионального образования </a:t>
              </a:r>
              <a:endParaRPr sz="17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/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345481" y="765996"/>
              <a:ext cx="341114" cy="2352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26C3EE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1" name="Google Shape;141;p23"/>
            <p:cNvSpPr/>
            <p:nvPr/>
          </p:nvSpPr>
          <p:spPr>
            <a:xfrm>
              <a:off x="686595" y="2389530"/>
              <a:ext cx="2966938" cy="145737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F96F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3"/>
            <p:cNvSpPr txBox="1"/>
            <p:nvPr/>
          </p:nvSpPr>
          <p:spPr>
            <a:xfrm>
              <a:off x="729280" y="2432215"/>
              <a:ext cx="2881500" cy="137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15225" rIns="22850" bIns="152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Федеральное учебно-методическое объединение</a:t>
              </a:r>
              <a:r>
                <a:rPr lang="ru-RU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выступает связующим звеном взаимодействия между Минпросвещения России и образовательными организациями, объединениями работодателей.</a:t>
              </a:r>
              <a:endParaRPr/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3901448" y="99471"/>
              <a:ext cx="3411141" cy="629622"/>
            </a:xfrm>
            <a:prstGeom prst="roundRect">
              <a:avLst>
                <a:gd name="adj" fmla="val 10000"/>
              </a:avLst>
            </a:prstGeom>
            <a:solidFill>
              <a:srgbClr val="6BD1F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3"/>
            <p:cNvSpPr txBox="1"/>
            <p:nvPr/>
          </p:nvSpPr>
          <p:spPr>
            <a:xfrm>
              <a:off x="3919889" y="117912"/>
              <a:ext cx="3374259" cy="592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7925" rIns="41900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Список НПА</a:t>
              </a:r>
              <a:endParaRPr/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4242562" y="729093"/>
              <a:ext cx="341114" cy="10691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1776C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6" name="Google Shape;146;p23"/>
            <p:cNvSpPr/>
            <p:nvPr/>
          </p:nvSpPr>
          <p:spPr>
            <a:xfrm>
              <a:off x="4583677" y="1137778"/>
              <a:ext cx="3900517" cy="132099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F96F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3"/>
            <p:cNvSpPr txBox="1"/>
            <p:nvPr/>
          </p:nvSpPr>
          <p:spPr>
            <a:xfrm>
              <a:off x="4590879" y="962721"/>
              <a:ext cx="3854700" cy="118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15225" rIns="22850" bIns="152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Часть 2 статьи 19 Федерального закона от 29 декабря 2012 г. №273- ФЗ «Об образовании в Российской Федерации» </a:t>
              </a:r>
              <a:endParaRPr/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4242562" y="729093"/>
              <a:ext cx="341114" cy="24585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1776C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9" name="Google Shape;149;p23"/>
            <p:cNvSpPr/>
            <p:nvPr/>
          </p:nvSpPr>
          <p:spPr>
            <a:xfrm>
              <a:off x="4583677" y="2701746"/>
              <a:ext cx="3854629" cy="97187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F96F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3"/>
            <p:cNvSpPr txBox="1"/>
            <p:nvPr/>
          </p:nvSpPr>
          <p:spPr>
            <a:xfrm>
              <a:off x="4619379" y="2664296"/>
              <a:ext cx="3797700" cy="10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15225" rIns="22850" bIns="152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</a:t>
              </a:r>
              <a:r>
                <a:rPr lang="ru-RU" dirty="0">
                  <a:solidFill>
                    <a:schemeClr val="tx1"/>
                  </a:solidFill>
                  <a:uFill>
                    <a:noFill/>
                  </a:uFill>
                  <a:latin typeface="Times New Roman"/>
                  <a:ea typeface="Times New Roman"/>
                  <a:cs typeface="Times New Roman"/>
                  <a:sym typeface="Times New Roman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риказ от 13 марта 2019 года № 113 «Об утверждении Типового положения об учебно-методических объединениях в системе среднего профессионального образования»</a:t>
              </a:r>
              <a:endParaRPr sz="1500" dirty="0">
                <a:solidFill>
                  <a:schemeClr val="tx1"/>
                </a:solidFill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4242562" y="729093"/>
              <a:ext cx="341114" cy="36734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26C3EE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2" name="Google Shape;152;p23"/>
            <p:cNvSpPr/>
            <p:nvPr/>
          </p:nvSpPr>
          <p:spPr>
            <a:xfrm>
              <a:off x="4583677" y="3916595"/>
              <a:ext cx="3908899" cy="97187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F96F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3"/>
            <p:cNvSpPr txBox="1"/>
            <p:nvPr/>
          </p:nvSpPr>
          <p:spPr>
            <a:xfrm>
              <a:off x="4635085" y="3892625"/>
              <a:ext cx="3797700" cy="9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15225" rIns="22850" bIns="152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3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</a:t>
              </a:r>
              <a:r>
                <a:rPr lang="ru-RU" sz="1300" dirty="0">
                  <a:solidFill>
                    <a:schemeClr val="tx1"/>
                  </a:solidFill>
                  <a:uFill>
                    <a:noFill/>
                  </a:uFill>
                  <a:latin typeface="Times New Roman"/>
                  <a:ea typeface="Times New Roman"/>
                  <a:cs typeface="Times New Roman"/>
                  <a:sym typeface="Times New Roman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риказ Министерства просвещения Российской Федерации от 20 августа 2019 года N 436 «О создании федеральных учебно-методических объединений в системе среднего профессионального образования»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4" name="Google Shape;154;p23"/>
          <p:cNvGrpSpPr/>
          <p:nvPr/>
        </p:nvGrpSpPr>
        <p:grpSpPr>
          <a:xfrm>
            <a:off x="2" y="6093297"/>
            <a:ext cx="9906000" cy="764704"/>
            <a:chOff x="16884931" y="7034184"/>
            <a:chExt cx="2618094" cy="312522"/>
          </a:xfrm>
        </p:grpSpPr>
        <p:sp>
          <p:nvSpPr>
            <p:cNvPr id="155" name="Google Shape;155;p23"/>
            <p:cNvSpPr/>
            <p:nvPr/>
          </p:nvSpPr>
          <p:spPr>
            <a:xfrm>
              <a:off x="16884931" y="7034184"/>
              <a:ext cx="2618094" cy="312522"/>
            </a:xfrm>
            <a:custGeom>
              <a:avLst/>
              <a:gdLst/>
              <a:ahLst/>
              <a:cxnLst/>
              <a:rect l="l" t="t" r="r" b="b"/>
              <a:pathLst>
                <a:path w="881" h="104" extrusionOk="0">
                  <a:moveTo>
                    <a:pt x="0" y="0"/>
                  </a:moveTo>
                  <a:cubicBezTo>
                    <a:pt x="784" y="0"/>
                    <a:pt x="784" y="0"/>
                    <a:pt x="784" y="0"/>
                  </a:cubicBezTo>
                  <a:cubicBezTo>
                    <a:pt x="838" y="0"/>
                    <a:pt x="881" y="44"/>
                    <a:pt x="881" y="98"/>
                  </a:cubicBezTo>
                  <a:cubicBezTo>
                    <a:pt x="881" y="104"/>
                    <a:pt x="881" y="104"/>
                    <a:pt x="881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BD1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16884931" y="7034184"/>
              <a:ext cx="1998952" cy="312522"/>
            </a:xfrm>
            <a:custGeom>
              <a:avLst/>
              <a:gdLst/>
              <a:ahLst/>
              <a:cxnLst/>
              <a:rect l="l" t="t" r="r" b="b"/>
              <a:pathLst>
                <a:path w="671" h="104" extrusionOk="0">
                  <a:moveTo>
                    <a:pt x="5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1" y="98"/>
                    <a:pt x="671" y="98"/>
                    <a:pt x="671" y="98"/>
                  </a:cubicBezTo>
                  <a:cubicBezTo>
                    <a:pt x="671" y="44"/>
                    <a:pt x="628" y="0"/>
                    <a:pt x="574" y="0"/>
                  </a:cubicBezTo>
                </a:path>
              </a:pathLst>
            </a:custGeom>
            <a:solidFill>
              <a:srgbClr val="9CDE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>
            <a:off x="7250112" y="6293085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</a:rPr>
              <a:t>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/>
        </p:nvSpPr>
        <p:spPr>
          <a:xfrm>
            <a:off x="295966" y="140621"/>
            <a:ext cx="9610034" cy="47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НАЗНАЧЕНИЕ ПРЕДСЕДАТЕЛЯ ФУМО СПО </a:t>
            </a:r>
            <a:r>
              <a:rPr lang="ru-RU" sz="1900">
                <a:highlight>
                  <a:srgbClr val="FFFFFF"/>
                </a:highlight>
              </a:rPr>
              <a:t>по УГПС 43.00.00 “Сервис и туризм”.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234506" y="-171400"/>
            <a:ext cx="61460" cy="7245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107275" tIns="53625" rIns="107275" bIns="53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24"/>
          <p:cNvGrpSpPr/>
          <p:nvPr/>
        </p:nvGrpSpPr>
        <p:grpSpPr>
          <a:xfrm>
            <a:off x="2" y="6093297"/>
            <a:ext cx="9906000" cy="764704"/>
            <a:chOff x="16884931" y="7034184"/>
            <a:chExt cx="2618094" cy="312522"/>
          </a:xfrm>
        </p:grpSpPr>
        <p:sp>
          <p:nvSpPr>
            <p:cNvPr id="166" name="Google Shape;166;p24"/>
            <p:cNvSpPr/>
            <p:nvPr/>
          </p:nvSpPr>
          <p:spPr>
            <a:xfrm>
              <a:off x="16884931" y="7034184"/>
              <a:ext cx="2618094" cy="312522"/>
            </a:xfrm>
            <a:custGeom>
              <a:avLst/>
              <a:gdLst/>
              <a:ahLst/>
              <a:cxnLst/>
              <a:rect l="l" t="t" r="r" b="b"/>
              <a:pathLst>
                <a:path w="881" h="104" extrusionOk="0">
                  <a:moveTo>
                    <a:pt x="0" y="0"/>
                  </a:moveTo>
                  <a:cubicBezTo>
                    <a:pt x="784" y="0"/>
                    <a:pt x="784" y="0"/>
                    <a:pt x="784" y="0"/>
                  </a:cubicBezTo>
                  <a:cubicBezTo>
                    <a:pt x="838" y="0"/>
                    <a:pt x="881" y="44"/>
                    <a:pt x="881" y="98"/>
                  </a:cubicBezTo>
                  <a:cubicBezTo>
                    <a:pt x="881" y="104"/>
                    <a:pt x="881" y="104"/>
                    <a:pt x="881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BD1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16884931" y="7034184"/>
              <a:ext cx="1998952" cy="312522"/>
            </a:xfrm>
            <a:custGeom>
              <a:avLst/>
              <a:gdLst/>
              <a:ahLst/>
              <a:cxnLst/>
              <a:rect l="l" t="t" r="r" b="b"/>
              <a:pathLst>
                <a:path w="671" h="104" extrusionOk="0">
                  <a:moveTo>
                    <a:pt x="5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1" y="98"/>
                    <a:pt x="671" y="98"/>
                    <a:pt x="671" y="98"/>
                  </a:cubicBezTo>
                  <a:cubicBezTo>
                    <a:pt x="671" y="44"/>
                    <a:pt x="628" y="0"/>
                    <a:pt x="574" y="0"/>
                  </a:cubicBezTo>
                </a:path>
              </a:pathLst>
            </a:custGeom>
            <a:solidFill>
              <a:srgbClr val="9CDE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24"/>
          <p:cNvSpPr txBox="1"/>
          <p:nvPr/>
        </p:nvSpPr>
        <p:spPr>
          <a:xfrm>
            <a:off x="7250112" y="6293085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594450" y="722927"/>
            <a:ext cx="4368000" cy="18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Приказом Министерства от 20 августа 2019 г.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№ 436 была создана комиссия по отбору претендентов на назначение председателя учебно-методического объединения.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августа 2019 г. </a:t>
            </a: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объявлен прием заявок от претендентов в председатели ФУМО СПО.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Регистрация, прием заявлений -  на специально организованном информационном ресурсе  </a:t>
            </a:r>
            <a:r>
              <a:rPr lang="ru-RU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www.fumo.spo-edu.ru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292257" y="3068960"/>
            <a:ext cx="458873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795C8"/>
                </a:solidFill>
                <a:latin typeface="Calibri"/>
                <a:ea typeface="Calibri"/>
                <a:cs typeface="Calibri"/>
                <a:sym typeface="Calibri"/>
              </a:rPr>
              <a:t>ЧЛЕНАМИ КОМИССИИ ОЦЕНИВАЛИСЬ: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795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72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профессиональные и управленческие </a:t>
            </a:r>
            <a:endParaRPr/>
          </a:p>
          <a:p>
            <a:pPr marL="0" marR="0" lvl="0" indent="72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достижения претендента;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72000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72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вклад претендента в деятельность ФУМО;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72000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72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Претендента педагогическим </a:t>
            </a:r>
            <a:endParaRPr/>
          </a:p>
          <a:p>
            <a:pPr marL="0" marR="0" lvl="0" indent="72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сообществом и представителями рынка труда;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72000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72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эффективность программы развития ФУМО на </a:t>
            </a:r>
            <a:endParaRPr/>
          </a:p>
          <a:p>
            <a:pPr marL="0" marR="0" lvl="0" indent="72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лет.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417884" y="3501186"/>
            <a:ext cx="358652" cy="3586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417884" y="3987580"/>
            <a:ext cx="358652" cy="3586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417884" y="4490248"/>
            <a:ext cx="358652" cy="3586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417884" y="5208940"/>
            <a:ext cx="358652" cy="3586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75" name="Google Shape;175;p24"/>
          <p:cNvGrpSpPr/>
          <p:nvPr/>
        </p:nvGrpSpPr>
        <p:grpSpPr>
          <a:xfrm>
            <a:off x="5103600" y="2515019"/>
            <a:ext cx="4457787" cy="2963315"/>
            <a:chOff x="5200685" y="2508771"/>
            <a:chExt cx="5152915" cy="2123784"/>
          </a:xfrm>
        </p:grpSpPr>
        <p:sp>
          <p:nvSpPr>
            <p:cNvPr id="176" name="Google Shape;176;p24"/>
            <p:cNvSpPr/>
            <p:nvPr/>
          </p:nvSpPr>
          <p:spPr>
            <a:xfrm>
              <a:off x="5357429" y="2508771"/>
              <a:ext cx="4885800" cy="20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РЕЗУЛЬТАТЫ НАЗНАЧЕНИЯ  ПРЕДСЕДАТЕЛЯ ФУМО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highlight>
                  <a:srgbClr val="FFFFFF"/>
                </a:highlight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highlight>
                  <a:srgbClr val="FFFFFF"/>
                </a:highlight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dirty="0">
                <a:highlight>
                  <a:srgbClr val="FFFFFF"/>
                </a:highlight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dirty="0">
                  <a:highlight>
                    <a:srgbClr val="FFFFFF"/>
                  </a:highlight>
                </a:rPr>
                <a:t>В соответствии с приказом Министерства просвещения Российской Федерации № 707 от 20.12.2019 г. проректор ФГБОУ ВО «РГУТИС», д. соц. н., профессор Ананьева Татьяна Николаевна назначена председателем ФУМО СПО по УГПС 43.00.00 Сервис и туризм</a:t>
              </a:r>
              <a:endParaRPr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9564966" y="2570750"/>
              <a:ext cx="558792" cy="5587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spcFirstLastPara="1" wrap="square"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99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5215656" y="3252804"/>
              <a:ext cx="217932" cy="1379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7837524" y="3242524"/>
              <a:ext cx="217932" cy="1379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0" name="Google Shape;180;p24"/>
            <p:cNvCxnSpPr/>
            <p:nvPr/>
          </p:nvCxnSpPr>
          <p:spPr>
            <a:xfrm>
              <a:off x="5200685" y="3314532"/>
              <a:ext cx="5152915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/>
        </p:nvSpPr>
        <p:spPr>
          <a:xfrm>
            <a:off x="416496" y="108838"/>
            <a:ext cx="7254806" cy="47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НАПРАВЛЕНИЯ ДЕЯТЕЛЬНОСТИ ФУМО СПО</a:t>
            </a:r>
            <a:endParaRPr/>
          </a:p>
        </p:txBody>
      </p:sp>
      <p:sp>
        <p:nvSpPr>
          <p:cNvPr id="186" name="Google Shape;186;p25"/>
          <p:cNvSpPr/>
          <p:nvPr/>
        </p:nvSpPr>
        <p:spPr>
          <a:xfrm>
            <a:off x="234506" y="-171400"/>
            <a:ext cx="61460" cy="7245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107275" tIns="53625" rIns="107275" bIns="53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295966" y="538984"/>
            <a:ext cx="9633520" cy="72337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BD1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0" y="548680"/>
            <a:ext cx="2072425" cy="72337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CDE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416240" y="548680"/>
            <a:ext cx="2304768" cy="64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НАПРАВЛЕНИЕ ДЕЯТЕЛЬНОСТИ</a:t>
            </a:r>
            <a:endParaRPr sz="1600" b="1">
              <a:solidFill>
                <a:srgbClr val="0795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2360200" y="726567"/>
            <a:ext cx="2304768" cy="35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ФУНКЦИИ</a:t>
            </a:r>
            <a:endParaRPr sz="1600" b="1">
              <a:solidFill>
                <a:srgbClr val="0795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176490" y="1289208"/>
            <a:ext cx="1265090" cy="27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части ФГОС СПО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2000416" y="1268760"/>
            <a:ext cx="770511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Подготовка предложений в Минпросвещения России по проектам федеральных государственных образовательных стандартов среднего профессионального образования;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Участие в разработке проектов федеральных государственных образовательных стандартов среднего профессионального образования;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Осуществление методического сопровождения реализации федеральных государственных образовательных стандартов среднего профессионального образования;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0" y="2348880"/>
            <a:ext cx="9906000" cy="115542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128464" y="2420888"/>
            <a:ext cx="180045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части примерных образовательных программ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2000672" y="2348880"/>
            <a:ext cx="770511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организация разработки и проведения экспертизы проектов примерных программ;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 с федеральными органами исполнительной власти, религиозными организациями или централизованными религиозными организациями, объединениями работодателей либо   работодателями при   организации   разработки и проведения экспертизы примерных программ;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направление примерной программы по результатам экспертизы в организацию, которой предоставлено право ведения реестра примерных основных образовательных программ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128464" y="3501008"/>
            <a:ext cx="1800457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части обеспечения качества и развития содержания среднего профессионального образования: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2000416" y="3508559"/>
            <a:ext cx="7705112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проведение мониторинга реализации федеральных государственных образовательных стандартов по результатам государственной аккредитации образовательной деятельности, государственного контроля (надзора) в сфере образования;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обеспечение научно-методического и учебно-методического сопровождения разработки и реализации образовательных программ среднего профессионального образования;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участие   в    независимой    оценке    качества    образования, общественной и профессионально-общественной аккредитации;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подготовка предложений по оптимизации перечня профессий, специальностей среднего профессионального образования;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участие в разработке совместно с объединениями работодателей либо работодателями фондов оценочных средств для оценки знаний, умений, навыков и уровня сформированности компетенций обучающихся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0" y="5085184"/>
            <a:ext cx="9906000" cy="115542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128464" y="5108880"/>
            <a:ext cx="1800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части профессионального совершенствования деятельности научно-педагогических работников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2072425" y="5157213"/>
            <a:ext cx="7201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876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участие в разработке программ повышения квалификации и профессиональной переподготовки;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763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763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участие в разработке профессиональных стандартов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8763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8763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128464" y="6381328"/>
            <a:ext cx="180045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2072425" y="6422707"/>
            <a:ext cx="720131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8763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/>
          <p:nvPr/>
        </p:nvSpPr>
        <p:spPr>
          <a:xfrm>
            <a:off x="1090650" y="553177"/>
            <a:ext cx="91908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поле ответственности  ФУМО СПО по 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туризму и сервису</a:t>
            </a:r>
            <a:r>
              <a:rPr lang="ru-RU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2500" b="1" dirty="0">
                <a:solidFill>
                  <a:srgbClr val="26C3EE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ru-RU" sz="2500" b="1" i="0" u="none" strike="noStrike" cap="none" dirty="0">
                <a:solidFill>
                  <a:srgbClr val="26C3E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0" u="none" strike="noStrike" cap="none" dirty="0">
                <a:solidFill>
                  <a:srgbClr val="26C3EE"/>
                </a:solidFill>
                <a:latin typeface="Calibri"/>
                <a:ea typeface="Calibri"/>
                <a:cs typeface="Calibri"/>
                <a:sym typeface="Calibri"/>
              </a:rPr>
              <a:t>ФГОС СПО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dirty="0"/>
              <a:t> </a:t>
            </a:r>
            <a:r>
              <a:rPr lang="ru-RU" sz="2400" b="1" i="0" u="none" strike="noStrike" cap="none" dirty="0">
                <a:solidFill>
                  <a:srgbClr val="26C3EE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2400" b="1" dirty="0">
                <a:solidFill>
                  <a:srgbClr val="26C3EE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2400" b="1" i="0" u="none" strike="noStrike" cap="none" dirty="0">
                <a:solidFill>
                  <a:srgbClr val="26C3EE"/>
                </a:solidFill>
                <a:latin typeface="Calibri"/>
                <a:ea typeface="Calibri"/>
                <a:cs typeface="Calibri"/>
                <a:sym typeface="Calibri"/>
              </a:rPr>
              <a:t>  професси</a:t>
            </a:r>
            <a:r>
              <a:rPr lang="ru-RU" sz="2400" b="1" dirty="0">
                <a:solidFill>
                  <a:srgbClr val="26C3EE"/>
                </a:solidFill>
                <a:latin typeface="Calibri"/>
                <a:ea typeface="Calibri"/>
                <a:cs typeface="Calibri"/>
                <a:sym typeface="Calibri"/>
              </a:rPr>
              <a:t>й</a:t>
            </a:r>
            <a:r>
              <a:rPr lang="ru-RU" sz="2400" b="1" i="0" u="none" strike="noStrike" cap="none" dirty="0">
                <a:solidFill>
                  <a:srgbClr val="26C3EE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sz="2400" b="1" dirty="0">
                <a:solidFill>
                  <a:srgbClr val="26C3EE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ru-RU" sz="2400" b="1" i="0" u="none" strike="noStrike" cap="none" dirty="0">
                <a:solidFill>
                  <a:srgbClr val="26C3EE"/>
                </a:solidFill>
                <a:latin typeface="Calibri"/>
                <a:ea typeface="Calibri"/>
                <a:cs typeface="Calibri"/>
                <a:sym typeface="Calibri"/>
              </a:rPr>
              <a:t>  специальностей)</a:t>
            </a:r>
            <a:endParaRPr sz="2400" b="1" i="0" u="none" strike="noStrike" cap="none" dirty="0">
              <a:solidFill>
                <a:srgbClr val="26C3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6"/>
          <p:cNvSpPr/>
          <p:nvPr/>
        </p:nvSpPr>
        <p:spPr>
          <a:xfrm>
            <a:off x="-87560" y="5636095"/>
            <a:ext cx="990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416496" y="108838"/>
            <a:ext cx="7254806" cy="47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АКТУАЛИЗАЦИЯ ФГОС СПО</a:t>
            </a:r>
            <a:endParaRPr/>
          </a:p>
        </p:txBody>
      </p:sp>
      <p:sp>
        <p:nvSpPr>
          <p:cNvPr id="243" name="Google Shape;243;p26"/>
          <p:cNvSpPr/>
          <p:nvPr/>
        </p:nvSpPr>
        <p:spPr>
          <a:xfrm>
            <a:off x="234506" y="-171400"/>
            <a:ext cx="61460" cy="7245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107275" tIns="53625" rIns="107275" bIns="53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6"/>
          <p:cNvSpPr/>
          <p:nvPr/>
        </p:nvSpPr>
        <p:spPr>
          <a:xfrm>
            <a:off x="531860" y="879594"/>
            <a:ext cx="55880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53585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45" name="Google Shape;245;p26"/>
          <p:cNvGrpSpPr/>
          <p:nvPr/>
        </p:nvGrpSpPr>
        <p:grpSpPr>
          <a:xfrm>
            <a:off x="2" y="6093297"/>
            <a:ext cx="9906000" cy="764704"/>
            <a:chOff x="16884931" y="7034184"/>
            <a:chExt cx="2618094" cy="312522"/>
          </a:xfrm>
        </p:grpSpPr>
        <p:sp>
          <p:nvSpPr>
            <p:cNvPr id="246" name="Google Shape;246;p26"/>
            <p:cNvSpPr/>
            <p:nvPr/>
          </p:nvSpPr>
          <p:spPr>
            <a:xfrm>
              <a:off x="16884931" y="7034184"/>
              <a:ext cx="2618094" cy="312522"/>
            </a:xfrm>
            <a:custGeom>
              <a:avLst/>
              <a:gdLst/>
              <a:ahLst/>
              <a:cxnLst/>
              <a:rect l="l" t="t" r="r" b="b"/>
              <a:pathLst>
                <a:path w="881" h="104" extrusionOk="0">
                  <a:moveTo>
                    <a:pt x="0" y="0"/>
                  </a:moveTo>
                  <a:cubicBezTo>
                    <a:pt x="784" y="0"/>
                    <a:pt x="784" y="0"/>
                    <a:pt x="784" y="0"/>
                  </a:cubicBezTo>
                  <a:cubicBezTo>
                    <a:pt x="838" y="0"/>
                    <a:pt x="881" y="44"/>
                    <a:pt x="881" y="98"/>
                  </a:cubicBezTo>
                  <a:cubicBezTo>
                    <a:pt x="881" y="104"/>
                    <a:pt x="881" y="104"/>
                    <a:pt x="881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BD1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16884931" y="7034184"/>
              <a:ext cx="1998952" cy="312522"/>
            </a:xfrm>
            <a:custGeom>
              <a:avLst/>
              <a:gdLst/>
              <a:ahLst/>
              <a:cxnLst/>
              <a:rect l="l" t="t" r="r" b="b"/>
              <a:pathLst>
                <a:path w="671" h="104" extrusionOk="0">
                  <a:moveTo>
                    <a:pt x="5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1" y="98"/>
                    <a:pt x="671" y="98"/>
                    <a:pt x="671" y="98"/>
                  </a:cubicBezTo>
                  <a:cubicBezTo>
                    <a:pt x="671" y="44"/>
                    <a:pt x="628" y="0"/>
                    <a:pt x="574" y="0"/>
                  </a:cubicBezTo>
                </a:path>
              </a:pathLst>
            </a:custGeom>
            <a:solidFill>
              <a:srgbClr val="9CDE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26"/>
          <p:cNvSpPr txBox="1"/>
          <p:nvPr/>
        </p:nvSpPr>
        <p:spPr>
          <a:xfrm>
            <a:off x="7250112" y="6293085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8AD115-2ED4-4B51-83D4-F35B623E1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586042"/>
              </p:ext>
            </p:extLst>
          </p:nvPr>
        </p:nvGraphicFramePr>
        <p:xfrm>
          <a:off x="1561365" y="2050143"/>
          <a:ext cx="6783269" cy="208899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64956">
                  <a:extLst>
                    <a:ext uri="{9D8B030D-6E8A-4147-A177-3AD203B41FA5}">
                      <a16:colId xmlns:a16="http://schemas.microsoft.com/office/drawing/2014/main" val="633877256"/>
                    </a:ext>
                  </a:extLst>
                </a:gridCol>
                <a:gridCol w="1544194">
                  <a:extLst>
                    <a:ext uri="{9D8B030D-6E8A-4147-A177-3AD203B41FA5}">
                      <a16:colId xmlns:a16="http://schemas.microsoft.com/office/drawing/2014/main" val="813526845"/>
                    </a:ext>
                  </a:extLst>
                </a:gridCol>
                <a:gridCol w="1544194">
                  <a:extLst>
                    <a:ext uri="{9D8B030D-6E8A-4147-A177-3AD203B41FA5}">
                      <a16:colId xmlns:a16="http://schemas.microsoft.com/office/drawing/2014/main" val="3149957938"/>
                    </a:ext>
                  </a:extLst>
                </a:gridCol>
                <a:gridCol w="1329925">
                  <a:extLst>
                    <a:ext uri="{9D8B030D-6E8A-4147-A177-3AD203B41FA5}">
                      <a16:colId xmlns:a16="http://schemas.microsoft.com/office/drawing/2014/main" val="3267209171"/>
                    </a:ext>
                  </a:extLst>
                </a:gridCol>
              </a:tblGrid>
              <a:tr h="46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Профессий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Специальностей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Всего: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02838"/>
                  </a:ext>
                </a:extLst>
              </a:tr>
              <a:tr h="225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Количество: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922675"/>
                  </a:ext>
                </a:extLst>
              </a:tr>
              <a:tr h="46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Актуализированных ФГОС СПО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866568"/>
                  </a:ext>
                </a:extLst>
              </a:tr>
              <a:tr h="46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Прекращается прием 1 января 2021 года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strike="sngStrike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78520"/>
                  </a:ext>
                </a:extLst>
              </a:tr>
              <a:tr h="46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Не актуализированных ФГОС СПО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57183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/>
          <p:nvPr/>
        </p:nvSpPr>
        <p:spPr>
          <a:xfrm>
            <a:off x="-3348" y="1831116"/>
            <a:ext cx="9909347" cy="546527"/>
          </a:xfrm>
          <a:prstGeom prst="rect">
            <a:avLst/>
          </a:prstGeom>
          <a:solidFill>
            <a:srgbClr val="9CDE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8"/>
          <p:cNvSpPr/>
          <p:nvPr/>
        </p:nvSpPr>
        <p:spPr>
          <a:xfrm>
            <a:off x="416496" y="1052736"/>
            <a:ext cx="92170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рамках федерального проекта создается сеть из 100 центров опережающей профессиональной подготовки и 5000 мастерских</a:t>
            </a:r>
            <a:endParaRPr dirty="0"/>
          </a:p>
        </p:txBody>
      </p:sp>
      <p:sp>
        <p:nvSpPr>
          <p:cNvPr id="276" name="Google Shape;276;p28"/>
          <p:cNvSpPr/>
          <p:nvPr/>
        </p:nvSpPr>
        <p:spPr>
          <a:xfrm>
            <a:off x="-3347" y="5498068"/>
            <a:ext cx="98723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5C8"/>
              </a:buClr>
              <a:buSzPts val="1400"/>
              <a:buFont typeface="Calibri"/>
              <a:buNone/>
            </a:pPr>
            <a:r>
              <a:rPr lang="ru-RU" sz="1400" b="0" i="1" u="none" strike="noStrike" cap="none">
                <a:solidFill>
                  <a:srgbClr val="0795C8"/>
                </a:solidFill>
                <a:latin typeface="Calibri"/>
                <a:ea typeface="Calibri"/>
                <a:cs typeface="Calibri"/>
                <a:sym typeface="Calibri"/>
              </a:rPr>
              <a:t>Вопрос для обсуждения экспертным сообществом ФУМО: возможности включения ФУМО в повестку работы ЦООП 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5C8"/>
              </a:buClr>
              <a:buSzPts val="1400"/>
              <a:buFont typeface="Calibri"/>
              <a:buNone/>
            </a:pPr>
            <a:r>
              <a:rPr lang="ru-RU" sz="1400" b="0" i="1" u="none" strike="noStrike" cap="none">
                <a:solidFill>
                  <a:srgbClr val="0795C8"/>
                </a:solidFill>
                <a:latin typeface="Calibri"/>
                <a:ea typeface="Calibri"/>
                <a:cs typeface="Calibri"/>
                <a:sym typeface="Calibri"/>
              </a:rPr>
              <a:t>(программы ПК и проф.обучения по профилю, база для проведения мероприятий ФУМО)</a:t>
            </a:r>
            <a:endParaRPr sz="1400" b="0" i="0" u="none" strike="noStrike" cap="none">
              <a:solidFill>
                <a:srgbClr val="0795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416496" y="108838"/>
            <a:ext cx="9145016" cy="47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ДОПОЛНИТЕЛЬНЫЕ ВОЗМОЖНОСТИ ДЛЯ ФУМО СПО</a:t>
            </a:r>
            <a:endParaRPr dirty="0"/>
          </a:p>
        </p:txBody>
      </p:sp>
      <p:sp>
        <p:nvSpPr>
          <p:cNvPr id="278" name="Google Shape;278;p28"/>
          <p:cNvSpPr/>
          <p:nvPr/>
        </p:nvSpPr>
        <p:spPr>
          <a:xfrm>
            <a:off x="234506" y="-171400"/>
            <a:ext cx="61460" cy="7245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107275" tIns="53625" rIns="107275" bIns="53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28"/>
          <p:cNvGrpSpPr/>
          <p:nvPr/>
        </p:nvGrpSpPr>
        <p:grpSpPr>
          <a:xfrm>
            <a:off x="2" y="6093297"/>
            <a:ext cx="9906000" cy="764704"/>
            <a:chOff x="16884931" y="7034184"/>
            <a:chExt cx="2618094" cy="312522"/>
          </a:xfrm>
        </p:grpSpPr>
        <p:sp>
          <p:nvSpPr>
            <p:cNvPr id="280" name="Google Shape;280;p28"/>
            <p:cNvSpPr/>
            <p:nvPr/>
          </p:nvSpPr>
          <p:spPr>
            <a:xfrm>
              <a:off x="16884931" y="7034184"/>
              <a:ext cx="2618094" cy="312522"/>
            </a:xfrm>
            <a:custGeom>
              <a:avLst/>
              <a:gdLst/>
              <a:ahLst/>
              <a:cxnLst/>
              <a:rect l="l" t="t" r="r" b="b"/>
              <a:pathLst>
                <a:path w="881" h="104" extrusionOk="0">
                  <a:moveTo>
                    <a:pt x="0" y="0"/>
                  </a:moveTo>
                  <a:cubicBezTo>
                    <a:pt x="784" y="0"/>
                    <a:pt x="784" y="0"/>
                    <a:pt x="784" y="0"/>
                  </a:cubicBezTo>
                  <a:cubicBezTo>
                    <a:pt x="838" y="0"/>
                    <a:pt x="881" y="44"/>
                    <a:pt x="881" y="98"/>
                  </a:cubicBezTo>
                  <a:cubicBezTo>
                    <a:pt x="881" y="104"/>
                    <a:pt x="881" y="104"/>
                    <a:pt x="881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BD1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6884931" y="7034184"/>
              <a:ext cx="1998952" cy="312522"/>
            </a:xfrm>
            <a:custGeom>
              <a:avLst/>
              <a:gdLst/>
              <a:ahLst/>
              <a:cxnLst/>
              <a:rect l="l" t="t" r="r" b="b"/>
              <a:pathLst>
                <a:path w="671" h="104" extrusionOk="0">
                  <a:moveTo>
                    <a:pt x="5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1" y="98"/>
                    <a:pt x="671" y="98"/>
                    <a:pt x="671" y="98"/>
                  </a:cubicBezTo>
                  <a:cubicBezTo>
                    <a:pt x="671" y="44"/>
                    <a:pt x="628" y="0"/>
                    <a:pt x="574" y="0"/>
                  </a:cubicBezTo>
                </a:path>
              </a:pathLst>
            </a:custGeom>
            <a:solidFill>
              <a:srgbClr val="9CDE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28"/>
          <p:cNvSpPr txBox="1"/>
          <p:nvPr/>
        </p:nvSpPr>
        <p:spPr>
          <a:xfrm>
            <a:off x="7250112" y="6293085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dirty="0"/>
          </a:p>
        </p:txBody>
      </p:sp>
      <p:grpSp>
        <p:nvGrpSpPr>
          <p:cNvPr id="283" name="Google Shape;283;p28"/>
          <p:cNvGrpSpPr/>
          <p:nvPr/>
        </p:nvGrpSpPr>
        <p:grpSpPr>
          <a:xfrm>
            <a:off x="7329264" y="-570629"/>
            <a:ext cx="5857945" cy="1566520"/>
            <a:chOff x="5340837" y="-798127"/>
            <a:chExt cx="5857945" cy="1566520"/>
          </a:xfrm>
        </p:grpSpPr>
        <p:sp>
          <p:nvSpPr>
            <p:cNvPr id="284" name="Google Shape;284;p28"/>
            <p:cNvSpPr/>
            <p:nvPr/>
          </p:nvSpPr>
          <p:spPr>
            <a:xfrm>
              <a:off x="5340837" y="-798127"/>
              <a:ext cx="4733614" cy="1566520"/>
            </a:xfrm>
            <a:custGeom>
              <a:avLst/>
              <a:gdLst/>
              <a:ahLst/>
              <a:cxnLst/>
              <a:rect l="l" t="t" r="r" b="b"/>
              <a:pathLst>
                <a:path w="550" h="181" extrusionOk="0">
                  <a:moveTo>
                    <a:pt x="170" y="181"/>
                  </a:moveTo>
                  <a:cubicBezTo>
                    <a:pt x="379" y="181"/>
                    <a:pt x="379" y="181"/>
                    <a:pt x="379" y="181"/>
                  </a:cubicBezTo>
                  <a:cubicBezTo>
                    <a:pt x="473" y="181"/>
                    <a:pt x="550" y="105"/>
                    <a:pt x="550" y="1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5"/>
                    <a:pt x="76" y="181"/>
                    <a:pt x="170" y="181"/>
                  </a:cubicBezTo>
                  <a:close/>
                </a:path>
              </a:pathLst>
            </a:custGeom>
            <a:solidFill>
              <a:srgbClr val="6BD1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6465168" y="-798127"/>
              <a:ext cx="4733614" cy="1566520"/>
            </a:xfrm>
            <a:custGeom>
              <a:avLst/>
              <a:gdLst/>
              <a:ahLst/>
              <a:cxnLst/>
              <a:rect l="l" t="t" r="r" b="b"/>
              <a:pathLst>
                <a:path w="550" h="181" extrusionOk="0">
                  <a:moveTo>
                    <a:pt x="170" y="181"/>
                  </a:moveTo>
                  <a:cubicBezTo>
                    <a:pt x="379" y="181"/>
                    <a:pt x="379" y="181"/>
                    <a:pt x="379" y="181"/>
                  </a:cubicBezTo>
                  <a:cubicBezTo>
                    <a:pt x="473" y="181"/>
                    <a:pt x="550" y="105"/>
                    <a:pt x="550" y="1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5"/>
                    <a:pt x="76" y="181"/>
                    <a:pt x="170" y="181"/>
                  </a:cubicBezTo>
                  <a:close/>
                </a:path>
              </a:pathLst>
            </a:custGeom>
            <a:solidFill>
              <a:srgbClr val="9CDE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28"/>
          <p:cNvSpPr/>
          <p:nvPr/>
        </p:nvSpPr>
        <p:spPr>
          <a:xfrm>
            <a:off x="416496" y="1938318"/>
            <a:ext cx="92170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ВКЛЮЧЕНИЕ ФУМО СПО В ДАННУЮ РАБОТУ ОТКРОЕТ РЯД ВОЗМОЖНОСТЕЙ</a:t>
            </a:r>
            <a:endParaRPr/>
          </a:p>
        </p:txBody>
      </p:sp>
      <p:sp>
        <p:nvSpPr>
          <p:cNvPr id="287" name="Google Shape;287;p28"/>
          <p:cNvSpPr/>
          <p:nvPr/>
        </p:nvSpPr>
        <p:spPr>
          <a:xfrm>
            <a:off x="460276" y="3133465"/>
            <a:ext cx="24765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совместно с другими образовательными организациями 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современного оборудования для подготовки, переподготовки и повышения квалификации, в том числе по программе ускоренного обучения</a:t>
            </a:r>
            <a:endParaRPr dirty="0"/>
          </a:p>
        </p:txBody>
      </p:sp>
      <p:sp>
        <p:nvSpPr>
          <p:cNvPr id="288" name="Google Shape;288;p28"/>
          <p:cNvSpPr/>
          <p:nvPr/>
        </p:nvSpPr>
        <p:spPr>
          <a:xfrm>
            <a:off x="3196580" y="3105854"/>
            <a:ext cx="262051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реализация программ повышения квалификации педагогов, 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мастеров производственного обучения образовательных организаций на базе ЦОПП или организаций с мастерскими по соответствующим компетенциям</a:t>
            </a:r>
            <a:endParaRPr dirty="0"/>
          </a:p>
        </p:txBody>
      </p:sp>
      <p:sp>
        <p:nvSpPr>
          <p:cNvPr id="289" name="Google Shape;289;p28"/>
          <p:cNvSpPr/>
          <p:nvPr/>
        </p:nvSpPr>
        <p:spPr>
          <a:xfrm>
            <a:off x="5932884" y="3177862"/>
            <a:ext cx="233248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проведения демонстрационного экзамена 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лиц, освоивших образовательные программы среднего профессионального образования</a:t>
            </a:r>
            <a:endParaRPr dirty="0"/>
          </a:p>
        </p:txBody>
      </p:sp>
      <p:sp>
        <p:nvSpPr>
          <p:cNvPr id="290" name="Google Shape;290;p28"/>
          <p:cNvSpPr/>
          <p:nvPr/>
        </p:nvSpPr>
        <p:spPr>
          <a:xfrm>
            <a:off x="8011544" y="3196733"/>
            <a:ext cx="19004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профориентационная работа со школьниками</a:t>
            </a:r>
            <a:endParaRPr dirty="0"/>
          </a:p>
        </p:txBody>
      </p:sp>
      <p:sp>
        <p:nvSpPr>
          <p:cNvPr id="291" name="Google Shape;291;p28"/>
          <p:cNvSpPr/>
          <p:nvPr/>
        </p:nvSpPr>
        <p:spPr>
          <a:xfrm>
            <a:off x="416496" y="2204864"/>
            <a:ext cx="63991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7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8"/>
          <p:cNvSpPr/>
          <p:nvPr/>
        </p:nvSpPr>
        <p:spPr>
          <a:xfrm>
            <a:off x="1005517" y="2484997"/>
            <a:ext cx="660009" cy="583963"/>
          </a:xfrm>
          <a:custGeom>
            <a:avLst/>
            <a:gdLst/>
            <a:ahLst/>
            <a:cxnLst/>
            <a:rect l="l" t="t" r="r" b="b"/>
            <a:pathLst>
              <a:path w="72" h="74" extrusionOk="0">
                <a:moveTo>
                  <a:pt x="12" y="16"/>
                </a:moveTo>
                <a:cubicBezTo>
                  <a:pt x="18" y="16"/>
                  <a:pt x="18" y="16"/>
                  <a:pt x="18" y="16"/>
                </a:cubicBezTo>
                <a:cubicBezTo>
                  <a:pt x="18" y="23"/>
                  <a:pt x="18" y="23"/>
                  <a:pt x="18" y="23"/>
                </a:cubicBezTo>
                <a:cubicBezTo>
                  <a:pt x="12" y="23"/>
                  <a:pt x="12" y="23"/>
                  <a:pt x="12" y="23"/>
                </a:cubicBezTo>
                <a:lnTo>
                  <a:pt x="12" y="16"/>
                </a:lnTo>
                <a:close/>
                <a:moveTo>
                  <a:pt x="25" y="23"/>
                </a:moveTo>
                <a:cubicBezTo>
                  <a:pt x="30" y="23"/>
                  <a:pt x="30" y="23"/>
                  <a:pt x="30" y="23"/>
                </a:cubicBezTo>
                <a:cubicBezTo>
                  <a:pt x="30" y="16"/>
                  <a:pt x="30" y="16"/>
                  <a:pt x="30" y="16"/>
                </a:cubicBezTo>
                <a:cubicBezTo>
                  <a:pt x="25" y="16"/>
                  <a:pt x="25" y="16"/>
                  <a:pt x="25" y="16"/>
                </a:cubicBezTo>
                <a:lnTo>
                  <a:pt x="25" y="23"/>
                </a:lnTo>
                <a:close/>
                <a:moveTo>
                  <a:pt x="12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18" y="29"/>
                  <a:pt x="18" y="29"/>
                  <a:pt x="18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37"/>
                </a:lnTo>
                <a:close/>
                <a:moveTo>
                  <a:pt x="25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29"/>
                  <a:pt x="30" y="29"/>
                  <a:pt x="30" y="29"/>
                </a:cubicBezTo>
                <a:cubicBezTo>
                  <a:pt x="25" y="29"/>
                  <a:pt x="25" y="29"/>
                  <a:pt x="25" y="29"/>
                </a:cubicBezTo>
                <a:lnTo>
                  <a:pt x="25" y="37"/>
                </a:lnTo>
                <a:close/>
                <a:moveTo>
                  <a:pt x="12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3"/>
                  <a:pt x="18" y="43"/>
                  <a:pt x="18" y="43"/>
                </a:cubicBezTo>
                <a:cubicBezTo>
                  <a:pt x="12" y="43"/>
                  <a:pt x="12" y="43"/>
                  <a:pt x="12" y="43"/>
                </a:cubicBezTo>
                <a:lnTo>
                  <a:pt x="12" y="50"/>
                </a:lnTo>
                <a:close/>
                <a:moveTo>
                  <a:pt x="25" y="50"/>
                </a:moveTo>
                <a:cubicBezTo>
                  <a:pt x="30" y="50"/>
                  <a:pt x="30" y="50"/>
                  <a:pt x="30" y="50"/>
                </a:cubicBezTo>
                <a:cubicBezTo>
                  <a:pt x="30" y="43"/>
                  <a:pt x="30" y="43"/>
                  <a:pt x="30" y="43"/>
                </a:cubicBezTo>
                <a:cubicBezTo>
                  <a:pt x="25" y="43"/>
                  <a:pt x="25" y="43"/>
                  <a:pt x="25" y="43"/>
                </a:cubicBezTo>
                <a:lnTo>
                  <a:pt x="25" y="50"/>
                </a:lnTo>
                <a:close/>
                <a:moveTo>
                  <a:pt x="69" y="29"/>
                </a:moveTo>
                <a:cubicBezTo>
                  <a:pt x="69" y="64"/>
                  <a:pt x="69" y="64"/>
                  <a:pt x="69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4"/>
                  <a:pt x="72" y="65"/>
                  <a:pt x="72" y="66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3"/>
                  <a:pt x="71" y="74"/>
                  <a:pt x="7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0" y="73"/>
                  <a:pt x="0" y="72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1"/>
                  <a:pt x="42" y="2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1" y="10"/>
                  <a:pt x="40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9"/>
                  <a:pt x="39" y="19"/>
                  <a:pt x="3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6"/>
                  <a:pt x="41" y="15"/>
                  <a:pt x="4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5"/>
                  <a:pt x="54" y="16"/>
                  <a:pt x="54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2"/>
                  <a:pt x="57" y="11"/>
                  <a:pt x="58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4" y="11"/>
                  <a:pt x="65" y="12"/>
                  <a:pt x="65" y="13"/>
                </a:cubicBezTo>
                <a:cubicBezTo>
                  <a:pt x="65" y="19"/>
                  <a:pt x="65" y="19"/>
                  <a:pt x="65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1" y="19"/>
                  <a:pt x="72" y="20"/>
                  <a:pt x="72" y="21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8"/>
                  <a:pt x="71" y="29"/>
                  <a:pt x="70" y="29"/>
                </a:cubicBezTo>
                <a:lnTo>
                  <a:pt x="69" y="29"/>
                </a:lnTo>
                <a:close/>
                <a:moveTo>
                  <a:pt x="31" y="71"/>
                </a:moveTo>
                <a:cubicBezTo>
                  <a:pt x="33" y="71"/>
                  <a:pt x="33" y="71"/>
                  <a:pt x="33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67"/>
                  <a:pt x="39" y="67"/>
                  <a:pt x="39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3" y="67"/>
                  <a:pt x="33" y="67"/>
                  <a:pt x="33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71"/>
                  <a:pt x="3" y="71"/>
                  <a:pt x="3" y="71"/>
                </a:cubicBezTo>
                <a:lnTo>
                  <a:pt x="31" y="71"/>
                </a:lnTo>
                <a:close/>
                <a:moveTo>
                  <a:pt x="36" y="22"/>
                </a:moveTo>
                <a:cubicBezTo>
                  <a:pt x="36" y="20"/>
                  <a:pt x="36" y="20"/>
                  <a:pt x="36" y="20"/>
                </a:cubicBezTo>
                <a:cubicBezTo>
                  <a:pt x="36" y="9"/>
                  <a:pt x="36" y="9"/>
                  <a:pt x="3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65"/>
                  <a:pt x="6" y="65"/>
                  <a:pt x="6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6"/>
                  <a:pt x="36" y="26"/>
                  <a:pt x="36" y="26"/>
                </a:cubicBezTo>
                <a:lnTo>
                  <a:pt x="36" y="22"/>
                </a:lnTo>
                <a:close/>
                <a:moveTo>
                  <a:pt x="39" y="3"/>
                </a:moveTo>
                <a:cubicBezTo>
                  <a:pt x="3" y="3"/>
                  <a:pt x="3" y="3"/>
                  <a:pt x="3" y="3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5" y="7"/>
                  <a:pt x="5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9" y="7"/>
                  <a:pt x="39" y="7"/>
                  <a:pt x="39" y="7"/>
                </a:cubicBezTo>
                <a:lnTo>
                  <a:pt x="39" y="3"/>
                </a:lnTo>
                <a:close/>
                <a:moveTo>
                  <a:pt x="41" y="71"/>
                </a:moveTo>
                <a:cubicBezTo>
                  <a:pt x="69" y="71"/>
                  <a:pt x="69" y="71"/>
                  <a:pt x="69" y="71"/>
                </a:cubicBezTo>
                <a:cubicBezTo>
                  <a:pt x="69" y="67"/>
                  <a:pt x="69" y="67"/>
                  <a:pt x="69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41" y="67"/>
                  <a:pt x="41" y="67"/>
                  <a:pt x="41" y="67"/>
                </a:cubicBezTo>
                <a:lnTo>
                  <a:pt x="41" y="71"/>
                </a:lnTo>
                <a:close/>
                <a:moveTo>
                  <a:pt x="66" y="28"/>
                </a:moveTo>
                <a:cubicBezTo>
                  <a:pt x="38" y="28"/>
                  <a:pt x="38" y="28"/>
                  <a:pt x="38" y="28"/>
                </a:cubicBezTo>
                <a:cubicBezTo>
                  <a:pt x="38" y="65"/>
                  <a:pt x="38" y="65"/>
                  <a:pt x="38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66" y="65"/>
                  <a:pt x="66" y="65"/>
                  <a:pt x="66" y="65"/>
                </a:cubicBezTo>
                <a:lnTo>
                  <a:pt x="66" y="28"/>
                </a:lnTo>
                <a:close/>
                <a:moveTo>
                  <a:pt x="67" y="26"/>
                </a:moveTo>
                <a:cubicBezTo>
                  <a:pt x="69" y="26"/>
                  <a:pt x="69" y="26"/>
                  <a:pt x="69" y="26"/>
                </a:cubicBezTo>
                <a:cubicBezTo>
                  <a:pt x="69" y="22"/>
                  <a:pt x="69" y="22"/>
                  <a:pt x="69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6"/>
                  <a:pt x="38" y="26"/>
                  <a:pt x="38" y="26"/>
                </a:cubicBezTo>
                <a:lnTo>
                  <a:pt x="67" y="26"/>
                </a:lnTo>
                <a:close/>
                <a:moveTo>
                  <a:pt x="51" y="20"/>
                </a:moveTo>
                <a:cubicBezTo>
                  <a:pt x="51" y="18"/>
                  <a:pt x="51" y="18"/>
                  <a:pt x="51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20"/>
                  <a:pt x="43" y="20"/>
                  <a:pt x="43" y="20"/>
                </a:cubicBezTo>
                <a:lnTo>
                  <a:pt x="51" y="20"/>
                </a:lnTo>
                <a:close/>
                <a:moveTo>
                  <a:pt x="62" y="20"/>
                </a:moveTo>
                <a:cubicBezTo>
                  <a:pt x="62" y="14"/>
                  <a:pt x="62" y="14"/>
                  <a:pt x="62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20"/>
                  <a:pt x="59" y="20"/>
                  <a:pt x="59" y="20"/>
                </a:cubicBezTo>
                <a:lnTo>
                  <a:pt x="62" y="20"/>
                </a:lnTo>
                <a:close/>
                <a:moveTo>
                  <a:pt x="60" y="33"/>
                </a:moveTo>
                <a:cubicBezTo>
                  <a:pt x="54" y="33"/>
                  <a:pt x="54" y="33"/>
                  <a:pt x="54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60" y="41"/>
                  <a:pt x="60" y="41"/>
                  <a:pt x="60" y="41"/>
                </a:cubicBezTo>
                <a:lnTo>
                  <a:pt x="60" y="33"/>
                </a:lnTo>
                <a:close/>
                <a:moveTo>
                  <a:pt x="49" y="33"/>
                </a:moveTo>
                <a:cubicBezTo>
                  <a:pt x="44" y="33"/>
                  <a:pt x="44" y="33"/>
                  <a:pt x="44" y="33"/>
                </a:cubicBezTo>
                <a:cubicBezTo>
                  <a:pt x="44" y="41"/>
                  <a:pt x="44" y="41"/>
                  <a:pt x="44" y="41"/>
                </a:cubicBezTo>
                <a:cubicBezTo>
                  <a:pt x="49" y="41"/>
                  <a:pt x="49" y="41"/>
                  <a:pt x="49" y="41"/>
                </a:cubicBezTo>
                <a:lnTo>
                  <a:pt x="49" y="33"/>
                </a:lnTo>
                <a:close/>
                <a:moveTo>
                  <a:pt x="60" y="47"/>
                </a:moveTo>
                <a:cubicBezTo>
                  <a:pt x="54" y="47"/>
                  <a:pt x="54" y="47"/>
                  <a:pt x="54" y="47"/>
                </a:cubicBezTo>
                <a:cubicBezTo>
                  <a:pt x="54" y="54"/>
                  <a:pt x="54" y="54"/>
                  <a:pt x="54" y="54"/>
                </a:cubicBezTo>
                <a:cubicBezTo>
                  <a:pt x="60" y="54"/>
                  <a:pt x="60" y="54"/>
                  <a:pt x="60" y="54"/>
                </a:cubicBezTo>
                <a:lnTo>
                  <a:pt x="60" y="47"/>
                </a:lnTo>
                <a:close/>
                <a:moveTo>
                  <a:pt x="49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4" y="54"/>
                  <a:pt x="44" y="54"/>
                  <a:pt x="44" y="54"/>
                </a:cubicBezTo>
                <a:cubicBezTo>
                  <a:pt x="49" y="54"/>
                  <a:pt x="49" y="54"/>
                  <a:pt x="49" y="54"/>
                </a:cubicBezTo>
                <a:lnTo>
                  <a:pt x="49" y="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8"/>
          <p:cNvSpPr/>
          <p:nvPr/>
        </p:nvSpPr>
        <p:spPr>
          <a:xfrm>
            <a:off x="3127906" y="2204864"/>
            <a:ext cx="63991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8"/>
          <p:cNvSpPr/>
          <p:nvPr/>
        </p:nvSpPr>
        <p:spPr>
          <a:xfrm>
            <a:off x="3751807" y="2554410"/>
            <a:ext cx="55880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rgbClr val="53585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5889104" y="2204864"/>
            <a:ext cx="63991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7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6472873" y="2541709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53585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8058903" y="2204864"/>
            <a:ext cx="63991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7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8672188" y="2577433"/>
            <a:ext cx="55880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53585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/>
          <p:nvPr/>
        </p:nvSpPr>
        <p:spPr>
          <a:xfrm>
            <a:off x="1136575" y="926400"/>
            <a:ext cx="3600401" cy="1080102"/>
          </a:xfrm>
          <a:custGeom>
            <a:avLst/>
            <a:gdLst/>
            <a:ahLst/>
            <a:cxnLst/>
            <a:rect l="l" t="t" r="r" b="b"/>
            <a:pathLst>
              <a:path w="2160204" h="1080102" extrusionOk="0">
                <a:moveTo>
                  <a:pt x="0" y="108010"/>
                </a:moveTo>
                <a:cubicBezTo>
                  <a:pt x="0" y="48358"/>
                  <a:pt x="48358" y="0"/>
                  <a:pt x="108010" y="0"/>
                </a:cubicBezTo>
                <a:lnTo>
                  <a:pt x="2052194" y="0"/>
                </a:lnTo>
                <a:cubicBezTo>
                  <a:pt x="2111846" y="0"/>
                  <a:pt x="2160204" y="48358"/>
                  <a:pt x="2160204" y="108010"/>
                </a:cubicBezTo>
                <a:lnTo>
                  <a:pt x="2160204" y="972092"/>
                </a:lnTo>
                <a:cubicBezTo>
                  <a:pt x="2160204" y="1031744"/>
                  <a:pt x="2111846" y="1080102"/>
                  <a:pt x="2052194" y="1080102"/>
                </a:cubicBezTo>
                <a:lnTo>
                  <a:pt x="108010" y="1080102"/>
                </a:lnTo>
                <a:cubicBezTo>
                  <a:pt x="48358" y="1080102"/>
                  <a:pt x="0" y="1031744"/>
                  <a:pt x="0" y="972092"/>
                </a:cubicBezTo>
                <a:lnTo>
                  <a:pt x="0" y="108010"/>
                </a:lnTo>
                <a:close/>
              </a:path>
            </a:pathLst>
          </a:custGeom>
          <a:solidFill>
            <a:srgbClr val="9CDEF2"/>
          </a:solidFill>
          <a:ln>
            <a:noFill/>
          </a:ln>
        </p:spPr>
        <p:txBody>
          <a:bodyPr spcFirstLastPara="1" wrap="square" lIns="37975" tIns="37975" rIns="37975" bIns="37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Союз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Ворлдкиллс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Россия 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(сопровождение внедрения  и проведения демонстрационного экзамена, чемпионатов профессионального мастерства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dirty="0"/>
          </a:p>
        </p:txBody>
      </p:sp>
      <p:sp>
        <p:nvSpPr>
          <p:cNvPr id="304" name="Google Shape;304;p29"/>
          <p:cNvSpPr/>
          <p:nvPr/>
        </p:nvSpPr>
        <p:spPr>
          <a:xfrm>
            <a:off x="1136575" y="2168517"/>
            <a:ext cx="3600401" cy="1080102"/>
          </a:xfrm>
          <a:custGeom>
            <a:avLst/>
            <a:gdLst/>
            <a:ahLst/>
            <a:cxnLst/>
            <a:rect l="l" t="t" r="r" b="b"/>
            <a:pathLst>
              <a:path w="2160204" h="1080102" extrusionOk="0">
                <a:moveTo>
                  <a:pt x="0" y="108010"/>
                </a:moveTo>
                <a:cubicBezTo>
                  <a:pt x="0" y="48358"/>
                  <a:pt x="48358" y="0"/>
                  <a:pt x="108010" y="0"/>
                </a:cubicBezTo>
                <a:lnTo>
                  <a:pt x="2052194" y="0"/>
                </a:lnTo>
                <a:cubicBezTo>
                  <a:pt x="2111846" y="0"/>
                  <a:pt x="2160204" y="48358"/>
                  <a:pt x="2160204" y="108010"/>
                </a:cubicBezTo>
                <a:lnTo>
                  <a:pt x="2160204" y="972092"/>
                </a:lnTo>
                <a:cubicBezTo>
                  <a:pt x="2160204" y="1031744"/>
                  <a:pt x="2111846" y="1080102"/>
                  <a:pt x="2052194" y="1080102"/>
                </a:cubicBezTo>
                <a:lnTo>
                  <a:pt x="108010" y="1080102"/>
                </a:lnTo>
                <a:cubicBezTo>
                  <a:pt x="48358" y="1080102"/>
                  <a:pt x="0" y="1031744"/>
                  <a:pt x="0" y="972092"/>
                </a:cubicBezTo>
                <a:lnTo>
                  <a:pt x="0" y="108010"/>
                </a:lnTo>
                <a:close/>
              </a:path>
            </a:pathLst>
          </a:custGeom>
          <a:solidFill>
            <a:srgbClr val="9CDEF2"/>
          </a:solidFill>
          <a:ln>
            <a:noFill/>
          </a:ln>
        </p:spPr>
        <p:txBody>
          <a:bodyPr spcFirstLastPara="1" wrap="square" lIns="37975" tIns="37975" rIns="37975" bIns="37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ИРПО (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сопровждение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разработки ФГОС и ПООП, сопровождение конкурсов по грантам на мастерские,  экспертное методическое сопровождение реализации ФГОС СПО (семинары, вебинары, курсы ПК))</a:t>
            </a:r>
            <a:endParaRPr sz="1600" dirty="0"/>
          </a:p>
        </p:txBody>
      </p:sp>
      <p:sp>
        <p:nvSpPr>
          <p:cNvPr id="305" name="Google Shape;305;p29"/>
          <p:cNvSpPr/>
          <p:nvPr/>
        </p:nvSpPr>
        <p:spPr>
          <a:xfrm>
            <a:off x="1136575" y="3410635"/>
            <a:ext cx="3600401" cy="1080102"/>
          </a:xfrm>
          <a:custGeom>
            <a:avLst/>
            <a:gdLst/>
            <a:ahLst/>
            <a:cxnLst/>
            <a:rect l="l" t="t" r="r" b="b"/>
            <a:pathLst>
              <a:path w="2160204" h="1080102" extrusionOk="0">
                <a:moveTo>
                  <a:pt x="0" y="108010"/>
                </a:moveTo>
                <a:cubicBezTo>
                  <a:pt x="0" y="48358"/>
                  <a:pt x="48358" y="0"/>
                  <a:pt x="108010" y="0"/>
                </a:cubicBezTo>
                <a:lnTo>
                  <a:pt x="2052194" y="0"/>
                </a:lnTo>
                <a:cubicBezTo>
                  <a:pt x="2111846" y="0"/>
                  <a:pt x="2160204" y="48358"/>
                  <a:pt x="2160204" y="108010"/>
                </a:cubicBezTo>
                <a:lnTo>
                  <a:pt x="2160204" y="972092"/>
                </a:lnTo>
                <a:cubicBezTo>
                  <a:pt x="2160204" y="1031744"/>
                  <a:pt x="2111846" y="1080102"/>
                  <a:pt x="2052194" y="1080102"/>
                </a:cubicBezTo>
                <a:lnTo>
                  <a:pt x="108010" y="1080102"/>
                </a:lnTo>
                <a:cubicBezTo>
                  <a:pt x="48358" y="1080102"/>
                  <a:pt x="0" y="1031744"/>
                  <a:pt x="0" y="972092"/>
                </a:cubicBezTo>
                <a:lnTo>
                  <a:pt x="0" y="108010"/>
                </a:lnTo>
                <a:close/>
              </a:path>
            </a:pathLst>
          </a:custGeom>
          <a:solidFill>
            <a:srgbClr val="9CDEF2"/>
          </a:solidFill>
          <a:ln>
            <a:noFill/>
          </a:ln>
        </p:spPr>
        <p:txBody>
          <a:bodyPr spcFirstLastPara="1" wrap="square" lIns="37975" tIns="37975" rIns="37975" bIns="37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Национальное агентство развития квалификаций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(внедрение процедуры ГИА-НОК, профессионально-общественная аккредитация, проект по актуализации перечней СПО)</a:t>
            </a:r>
            <a:endParaRPr sz="1600"/>
          </a:p>
        </p:txBody>
      </p:sp>
      <p:sp>
        <p:nvSpPr>
          <p:cNvPr id="306" name="Google Shape;306;p29"/>
          <p:cNvSpPr/>
          <p:nvPr/>
        </p:nvSpPr>
        <p:spPr>
          <a:xfrm>
            <a:off x="1136575" y="4652753"/>
            <a:ext cx="3600401" cy="1080102"/>
          </a:xfrm>
          <a:custGeom>
            <a:avLst/>
            <a:gdLst/>
            <a:ahLst/>
            <a:cxnLst/>
            <a:rect l="l" t="t" r="r" b="b"/>
            <a:pathLst>
              <a:path w="2160204" h="1080102" extrusionOk="0">
                <a:moveTo>
                  <a:pt x="0" y="108010"/>
                </a:moveTo>
                <a:cubicBezTo>
                  <a:pt x="0" y="48358"/>
                  <a:pt x="48358" y="0"/>
                  <a:pt x="108010" y="0"/>
                </a:cubicBezTo>
                <a:lnTo>
                  <a:pt x="2052194" y="0"/>
                </a:lnTo>
                <a:cubicBezTo>
                  <a:pt x="2111846" y="0"/>
                  <a:pt x="2160204" y="48358"/>
                  <a:pt x="2160204" y="108010"/>
                </a:cubicBezTo>
                <a:lnTo>
                  <a:pt x="2160204" y="972092"/>
                </a:lnTo>
                <a:cubicBezTo>
                  <a:pt x="2160204" y="1031744"/>
                  <a:pt x="2111846" y="1080102"/>
                  <a:pt x="2052194" y="1080102"/>
                </a:cubicBezTo>
                <a:lnTo>
                  <a:pt x="108010" y="1080102"/>
                </a:lnTo>
                <a:cubicBezTo>
                  <a:pt x="48358" y="1080102"/>
                  <a:pt x="0" y="1031744"/>
                  <a:pt x="0" y="972092"/>
                </a:cubicBezTo>
                <a:lnTo>
                  <a:pt x="0" y="108010"/>
                </a:lnTo>
                <a:close/>
              </a:path>
            </a:pathLst>
          </a:custGeom>
          <a:solidFill>
            <a:srgbClr val="9CDEF2"/>
          </a:solidFill>
          <a:ln>
            <a:noFill/>
          </a:ln>
        </p:spPr>
        <p:txBody>
          <a:bodyPr spcFirstLastPara="1" wrap="square" lIns="37975" tIns="37975" rIns="37975" bIns="37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Национальный фонд подготовки кадров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НФПК), </a:t>
            </a:r>
            <a:r>
              <a:rPr lang="ru-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ФИРО-РАНХИГС</a:t>
            </a:r>
            <a:endParaRPr sz="2100"/>
          </a:p>
        </p:txBody>
      </p:sp>
      <p:sp>
        <p:nvSpPr>
          <p:cNvPr id="307" name="Google Shape;307;p29"/>
          <p:cNvSpPr txBox="1"/>
          <p:nvPr/>
        </p:nvSpPr>
        <p:spPr>
          <a:xfrm>
            <a:off x="416496" y="108838"/>
            <a:ext cx="9145016" cy="47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ОРГАНИЗАЦИОННО-МЕТОДИЧЕСКАЯ ПОМОЩЬ  ФУМО</a:t>
            </a:r>
            <a:endParaRPr/>
          </a:p>
        </p:txBody>
      </p:sp>
      <p:sp>
        <p:nvSpPr>
          <p:cNvPr id="308" name="Google Shape;308;p29"/>
          <p:cNvSpPr/>
          <p:nvPr/>
        </p:nvSpPr>
        <p:spPr>
          <a:xfrm>
            <a:off x="234506" y="-171400"/>
            <a:ext cx="61460" cy="7245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107275" tIns="53625" rIns="107275" bIns="53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29"/>
          <p:cNvGrpSpPr/>
          <p:nvPr/>
        </p:nvGrpSpPr>
        <p:grpSpPr>
          <a:xfrm>
            <a:off x="2" y="6093297"/>
            <a:ext cx="9906000" cy="764704"/>
            <a:chOff x="16884931" y="7034184"/>
            <a:chExt cx="2618094" cy="312522"/>
          </a:xfrm>
        </p:grpSpPr>
        <p:sp>
          <p:nvSpPr>
            <p:cNvPr id="310" name="Google Shape;310;p29"/>
            <p:cNvSpPr/>
            <p:nvPr/>
          </p:nvSpPr>
          <p:spPr>
            <a:xfrm>
              <a:off x="16884931" y="7034184"/>
              <a:ext cx="2618094" cy="312522"/>
            </a:xfrm>
            <a:custGeom>
              <a:avLst/>
              <a:gdLst/>
              <a:ahLst/>
              <a:cxnLst/>
              <a:rect l="l" t="t" r="r" b="b"/>
              <a:pathLst>
                <a:path w="881" h="104" extrusionOk="0">
                  <a:moveTo>
                    <a:pt x="0" y="0"/>
                  </a:moveTo>
                  <a:cubicBezTo>
                    <a:pt x="784" y="0"/>
                    <a:pt x="784" y="0"/>
                    <a:pt x="784" y="0"/>
                  </a:cubicBezTo>
                  <a:cubicBezTo>
                    <a:pt x="838" y="0"/>
                    <a:pt x="881" y="44"/>
                    <a:pt x="881" y="98"/>
                  </a:cubicBezTo>
                  <a:cubicBezTo>
                    <a:pt x="881" y="104"/>
                    <a:pt x="881" y="104"/>
                    <a:pt x="881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BD1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16884931" y="7034184"/>
              <a:ext cx="1998952" cy="312522"/>
            </a:xfrm>
            <a:custGeom>
              <a:avLst/>
              <a:gdLst/>
              <a:ahLst/>
              <a:cxnLst/>
              <a:rect l="l" t="t" r="r" b="b"/>
              <a:pathLst>
                <a:path w="671" h="104" extrusionOk="0">
                  <a:moveTo>
                    <a:pt x="5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1" y="98"/>
                    <a:pt x="671" y="98"/>
                    <a:pt x="671" y="98"/>
                  </a:cubicBezTo>
                  <a:cubicBezTo>
                    <a:pt x="671" y="44"/>
                    <a:pt x="628" y="0"/>
                    <a:pt x="574" y="0"/>
                  </a:cubicBezTo>
                </a:path>
              </a:pathLst>
            </a:custGeom>
            <a:solidFill>
              <a:srgbClr val="9CDE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29"/>
          <p:cNvSpPr txBox="1"/>
          <p:nvPr/>
        </p:nvSpPr>
        <p:spPr>
          <a:xfrm>
            <a:off x="7250112" y="6293085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dirty="0"/>
          </a:p>
        </p:txBody>
      </p:sp>
      <p:sp>
        <p:nvSpPr>
          <p:cNvPr id="313" name="Google Shape;313;p29"/>
          <p:cNvSpPr/>
          <p:nvPr/>
        </p:nvSpPr>
        <p:spPr>
          <a:xfrm rot="-5400000">
            <a:off x="-1760994" y="3014791"/>
            <a:ext cx="413895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ФУМО СПО ВЗАИМОДЕЙСТВУЮТ</a:t>
            </a:r>
            <a:endParaRPr/>
          </a:p>
        </p:txBody>
      </p:sp>
      <p:cxnSp>
        <p:nvCxnSpPr>
          <p:cNvPr id="314" name="Google Shape;314;p29"/>
          <p:cNvCxnSpPr/>
          <p:nvPr/>
        </p:nvCxnSpPr>
        <p:spPr>
          <a:xfrm>
            <a:off x="560512" y="822393"/>
            <a:ext cx="0" cy="5067534"/>
          </a:xfrm>
          <a:prstGeom prst="straightConnector1">
            <a:avLst/>
          </a:prstGeom>
          <a:noFill/>
          <a:ln w="28575" cap="flat" cmpd="sng">
            <a:solidFill>
              <a:srgbClr val="9CDEF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p29"/>
          <p:cNvSpPr/>
          <p:nvPr/>
        </p:nvSpPr>
        <p:spPr>
          <a:xfrm>
            <a:off x="682900" y="1298116"/>
            <a:ext cx="381668" cy="4198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795C8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682900" y="2505109"/>
            <a:ext cx="381668" cy="4198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795C8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7" name="Google Shape;317;p29"/>
          <p:cNvSpPr/>
          <p:nvPr/>
        </p:nvSpPr>
        <p:spPr>
          <a:xfrm>
            <a:off x="682900" y="3729245"/>
            <a:ext cx="381668" cy="4198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795C8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8" name="Google Shape;318;p29"/>
          <p:cNvSpPr/>
          <p:nvPr/>
        </p:nvSpPr>
        <p:spPr>
          <a:xfrm>
            <a:off x="682900" y="4881373"/>
            <a:ext cx="381668" cy="4198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795C8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9" name="Google Shape;319;p29"/>
          <p:cNvSpPr/>
          <p:nvPr/>
        </p:nvSpPr>
        <p:spPr>
          <a:xfrm>
            <a:off x="5673080" y="924148"/>
            <a:ext cx="3744416" cy="1080102"/>
          </a:xfrm>
          <a:custGeom>
            <a:avLst/>
            <a:gdLst/>
            <a:ahLst/>
            <a:cxnLst/>
            <a:rect l="l" t="t" r="r" b="b"/>
            <a:pathLst>
              <a:path w="2160204" h="1080102" extrusionOk="0">
                <a:moveTo>
                  <a:pt x="0" y="108010"/>
                </a:moveTo>
                <a:cubicBezTo>
                  <a:pt x="0" y="48358"/>
                  <a:pt x="48358" y="0"/>
                  <a:pt x="108010" y="0"/>
                </a:cubicBezTo>
                <a:lnTo>
                  <a:pt x="2052194" y="0"/>
                </a:lnTo>
                <a:cubicBezTo>
                  <a:pt x="2111846" y="0"/>
                  <a:pt x="2160204" y="48358"/>
                  <a:pt x="2160204" y="108010"/>
                </a:cubicBezTo>
                <a:lnTo>
                  <a:pt x="2160204" y="972092"/>
                </a:lnTo>
                <a:cubicBezTo>
                  <a:pt x="2160204" y="1031744"/>
                  <a:pt x="2111846" y="1080102"/>
                  <a:pt x="2052194" y="1080102"/>
                </a:cubicBezTo>
                <a:lnTo>
                  <a:pt x="108010" y="1080102"/>
                </a:lnTo>
                <a:cubicBezTo>
                  <a:pt x="48358" y="1080102"/>
                  <a:pt x="0" y="1031744"/>
                  <a:pt x="0" y="972092"/>
                </a:cubicBezTo>
                <a:lnTo>
                  <a:pt x="0" y="1080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37975" tIns="37975" rIns="37975" bIns="37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Союз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Ворлдкиллс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Россия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https://worldskills.ru/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9"/>
          <p:cNvSpPr/>
          <p:nvPr/>
        </p:nvSpPr>
        <p:spPr>
          <a:xfrm>
            <a:off x="5673080" y="2166265"/>
            <a:ext cx="3744416" cy="1080102"/>
          </a:xfrm>
          <a:custGeom>
            <a:avLst/>
            <a:gdLst/>
            <a:ahLst/>
            <a:cxnLst/>
            <a:rect l="l" t="t" r="r" b="b"/>
            <a:pathLst>
              <a:path w="2160204" h="1080102" extrusionOk="0">
                <a:moveTo>
                  <a:pt x="0" y="108010"/>
                </a:moveTo>
                <a:cubicBezTo>
                  <a:pt x="0" y="48358"/>
                  <a:pt x="48358" y="0"/>
                  <a:pt x="108010" y="0"/>
                </a:cubicBezTo>
                <a:lnTo>
                  <a:pt x="2052194" y="0"/>
                </a:lnTo>
                <a:cubicBezTo>
                  <a:pt x="2111846" y="0"/>
                  <a:pt x="2160204" y="48358"/>
                  <a:pt x="2160204" y="108010"/>
                </a:cubicBezTo>
                <a:lnTo>
                  <a:pt x="2160204" y="972092"/>
                </a:lnTo>
                <a:cubicBezTo>
                  <a:pt x="2160204" y="1031744"/>
                  <a:pt x="2111846" y="1080102"/>
                  <a:pt x="2052194" y="1080102"/>
                </a:cubicBezTo>
                <a:lnTo>
                  <a:pt x="108010" y="1080102"/>
                </a:lnTo>
                <a:cubicBezTo>
                  <a:pt x="48358" y="1080102"/>
                  <a:pt x="0" y="1031744"/>
                  <a:pt x="0" y="972092"/>
                </a:cubicBezTo>
                <a:lnTo>
                  <a:pt x="0" y="1080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37975" tIns="37975" rIns="37975" bIns="37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ФГБОУ ДПО «Институт развития профессионального образования»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https://mipkkazan.ru/</a:t>
            </a:r>
            <a:r>
              <a:rPr lang="ru-RU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321" name="Google Shape;321;p29"/>
          <p:cNvSpPr/>
          <p:nvPr/>
        </p:nvSpPr>
        <p:spPr>
          <a:xfrm>
            <a:off x="5673080" y="3408383"/>
            <a:ext cx="3744416" cy="1080102"/>
          </a:xfrm>
          <a:custGeom>
            <a:avLst/>
            <a:gdLst/>
            <a:ahLst/>
            <a:cxnLst/>
            <a:rect l="l" t="t" r="r" b="b"/>
            <a:pathLst>
              <a:path w="2160204" h="1080102" extrusionOk="0">
                <a:moveTo>
                  <a:pt x="0" y="108010"/>
                </a:moveTo>
                <a:cubicBezTo>
                  <a:pt x="0" y="48358"/>
                  <a:pt x="48358" y="0"/>
                  <a:pt x="108010" y="0"/>
                </a:cubicBezTo>
                <a:lnTo>
                  <a:pt x="2052194" y="0"/>
                </a:lnTo>
                <a:cubicBezTo>
                  <a:pt x="2111846" y="0"/>
                  <a:pt x="2160204" y="48358"/>
                  <a:pt x="2160204" y="108010"/>
                </a:cubicBezTo>
                <a:lnTo>
                  <a:pt x="2160204" y="972092"/>
                </a:lnTo>
                <a:cubicBezTo>
                  <a:pt x="2160204" y="1031744"/>
                  <a:pt x="2111846" y="1080102"/>
                  <a:pt x="2052194" y="1080102"/>
                </a:cubicBezTo>
                <a:lnTo>
                  <a:pt x="108010" y="1080102"/>
                </a:lnTo>
                <a:cubicBezTo>
                  <a:pt x="48358" y="1080102"/>
                  <a:pt x="0" y="1031744"/>
                  <a:pt x="0" y="972092"/>
                </a:cubicBezTo>
                <a:lnTo>
                  <a:pt x="0" y="1080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37975" tIns="37975" rIns="37975" bIns="37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Национальное Агентство Развития Квалификаций </a:t>
            </a:r>
            <a:r>
              <a:rPr lang="ru-RU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https://nark.ru/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9"/>
          <p:cNvSpPr/>
          <p:nvPr/>
        </p:nvSpPr>
        <p:spPr>
          <a:xfrm>
            <a:off x="5673080" y="4650501"/>
            <a:ext cx="3744416" cy="1080102"/>
          </a:xfrm>
          <a:custGeom>
            <a:avLst/>
            <a:gdLst/>
            <a:ahLst/>
            <a:cxnLst/>
            <a:rect l="l" t="t" r="r" b="b"/>
            <a:pathLst>
              <a:path w="2160204" h="1080102" extrusionOk="0">
                <a:moveTo>
                  <a:pt x="0" y="108010"/>
                </a:moveTo>
                <a:cubicBezTo>
                  <a:pt x="0" y="48358"/>
                  <a:pt x="48358" y="0"/>
                  <a:pt x="108010" y="0"/>
                </a:cubicBezTo>
                <a:lnTo>
                  <a:pt x="2052194" y="0"/>
                </a:lnTo>
                <a:cubicBezTo>
                  <a:pt x="2111846" y="0"/>
                  <a:pt x="2160204" y="48358"/>
                  <a:pt x="2160204" y="108010"/>
                </a:cubicBezTo>
                <a:lnTo>
                  <a:pt x="2160204" y="972092"/>
                </a:lnTo>
                <a:cubicBezTo>
                  <a:pt x="2160204" y="1031744"/>
                  <a:pt x="2111846" y="1080102"/>
                  <a:pt x="2052194" y="1080102"/>
                </a:cubicBezTo>
                <a:lnTo>
                  <a:pt x="108010" y="1080102"/>
                </a:lnTo>
                <a:cubicBezTo>
                  <a:pt x="48358" y="1080102"/>
                  <a:pt x="0" y="1031744"/>
                  <a:pt x="0" y="972092"/>
                </a:cubicBezTo>
                <a:lnTo>
                  <a:pt x="0" y="1080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37975" tIns="37975" rIns="37975" bIns="37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НФПК </a:t>
            </a:r>
            <a:r>
              <a:rPr lang="ru-RU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https://www.ntf.ru/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ФИРО-РАНХИГС </a:t>
            </a:r>
            <a:r>
              <a:rPr lang="ru-RU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https://firo.ranepa.ru/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9"/>
          <p:cNvSpPr/>
          <p:nvPr/>
        </p:nvSpPr>
        <p:spPr>
          <a:xfrm>
            <a:off x="4953000" y="1298116"/>
            <a:ext cx="381668" cy="4198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795C8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4" name="Google Shape;324;p29"/>
          <p:cNvSpPr/>
          <p:nvPr/>
        </p:nvSpPr>
        <p:spPr>
          <a:xfrm>
            <a:off x="4953000" y="2505109"/>
            <a:ext cx="381668" cy="4198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795C8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5" name="Google Shape;325;p29"/>
          <p:cNvSpPr/>
          <p:nvPr/>
        </p:nvSpPr>
        <p:spPr>
          <a:xfrm>
            <a:off x="4953000" y="3729245"/>
            <a:ext cx="381668" cy="4198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795C8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6" name="Google Shape;326;p29"/>
          <p:cNvSpPr/>
          <p:nvPr/>
        </p:nvSpPr>
        <p:spPr>
          <a:xfrm>
            <a:off x="4953000" y="4881373"/>
            <a:ext cx="381668" cy="4198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795C8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5"/>
          <p:cNvSpPr txBox="1">
            <a:spLocks noGrp="1"/>
          </p:cNvSpPr>
          <p:nvPr>
            <p:ph type="ctrTitle"/>
          </p:nvPr>
        </p:nvSpPr>
        <p:spPr>
          <a:xfrm>
            <a:off x="1168472" y="2996952"/>
            <a:ext cx="8714759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ru-RU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Спасибо</a:t>
            </a:r>
            <a:br>
              <a:rPr lang="ru-RU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внимание!</a:t>
            </a:r>
            <a:endParaRPr/>
          </a:p>
        </p:txBody>
      </p:sp>
      <p:sp>
        <p:nvSpPr>
          <p:cNvPr id="473" name="Google Shape;473;p35"/>
          <p:cNvSpPr/>
          <p:nvPr/>
        </p:nvSpPr>
        <p:spPr>
          <a:xfrm>
            <a:off x="0" y="6165304"/>
            <a:ext cx="9906000" cy="216024"/>
          </a:xfrm>
          <a:prstGeom prst="rect">
            <a:avLst/>
          </a:prstGeom>
          <a:solidFill>
            <a:srgbClr val="26C3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terial Color Light">
      <a:dk1>
        <a:srgbClr val="222222"/>
      </a:dk1>
      <a:lt1>
        <a:srgbClr val="FFFFFF"/>
      </a:lt1>
      <a:dk2>
        <a:srgbClr val="222222"/>
      </a:dk2>
      <a:lt2>
        <a:srgbClr val="FFFFFF"/>
      </a:lt2>
      <a:accent1>
        <a:srgbClr val="2196F3"/>
      </a:accent1>
      <a:accent2>
        <a:srgbClr val="3F51B5"/>
      </a:accent2>
      <a:accent3>
        <a:srgbClr val="8BC34A"/>
      </a:accent3>
      <a:accent4>
        <a:srgbClr val="CDDC39"/>
      </a:accent4>
      <a:accent5>
        <a:srgbClr val="009688"/>
      </a:accent5>
      <a:accent6>
        <a:srgbClr val="00BCD4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811</Words>
  <Application>Microsoft Office PowerPoint</Application>
  <PresentationFormat>Лист A4 (210x297 мм)</PresentationFormat>
  <Paragraphs>117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Source Sans Pro</vt:lpstr>
      <vt:lpstr>Roboto Medium</vt:lpstr>
      <vt:lpstr>Calibri</vt:lpstr>
      <vt:lpstr>Arial</vt:lpstr>
      <vt:lpstr>Times New Roman</vt:lpstr>
      <vt:lpstr>Gill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Светлана Наумова</cp:lastModifiedBy>
  <cp:revision>7</cp:revision>
  <dcterms:modified xsi:type="dcterms:W3CDTF">2020-11-13T06:34:45Z</dcterms:modified>
</cp:coreProperties>
</file>