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2"/>
  </p:notesMasterIdLst>
  <p:handoutMasterIdLst>
    <p:handoutMasterId r:id="rId13"/>
  </p:handoutMasterIdLst>
  <p:sldIdLst>
    <p:sldId id="485" r:id="rId2"/>
    <p:sldId id="515" r:id="rId3"/>
    <p:sldId id="530" r:id="rId4"/>
    <p:sldId id="523" r:id="rId5"/>
    <p:sldId id="524" r:id="rId6"/>
    <p:sldId id="526" r:id="rId7"/>
    <p:sldId id="525" r:id="rId8"/>
    <p:sldId id="527" r:id="rId9"/>
    <p:sldId id="528" r:id="rId10"/>
    <p:sldId id="483" r:id="rId11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9" autoAdjust="0"/>
    <p:restoredTop sz="93875" autoAdjust="0"/>
  </p:normalViewPr>
  <p:slideViewPr>
    <p:cSldViewPr>
      <p:cViewPr varScale="1">
        <p:scale>
          <a:sx n="108" d="100"/>
          <a:sy n="108" d="100"/>
        </p:scale>
        <p:origin x="-72" y="-106"/>
      </p:cViewPr>
      <p:guideLst>
        <p:guide orient="horz" pos="1620"/>
        <p:guide pos="2971"/>
      </p:guideLst>
    </p:cSldViewPr>
  </p:slideViewPr>
  <p:outlineViewPr>
    <p:cViewPr>
      <p:scale>
        <a:sx n="33" d="100"/>
        <a:sy n="33" d="100"/>
      </p:scale>
      <p:origin x="0" y="74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</a:defRPr>
            </a:lvl1pPr>
          </a:lstStyle>
          <a:p>
            <a:fld id="{4B97B651-A2A3-4306-AA98-E23FDB7F9F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</a:defRPr>
            </a:lvl1pPr>
          </a:lstStyle>
          <a:p>
            <a:fld id="{5AE7F388-D06D-467A-9D10-ED3DC78CFA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1"/>
            <a:ext cx="1557338" cy="5158979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071563"/>
            <a:ext cx="2095500" cy="1571625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ru-RU"/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ru-RU"/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ru-RU"/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</p:grpSp>
      </p:grpSp>
      <p:sp>
        <p:nvSpPr>
          <p:cNvPr id="20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035845"/>
            <a:ext cx="6253162" cy="1750219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6" y="3093244"/>
            <a:ext cx="6249987" cy="964406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4057650"/>
            <a:ext cx="6248400" cy="3429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F3A0C-8B02-4CED-9427-449F9E64B76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74AC8-739E-41BA-94C0-1F880C74542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171451"/>
            <a:ext cx="1871662" cy="450770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171451"/>
            <a:ext cx="5467350" cy="450770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0AF26-B3DD-4279-8B80-E3C762109DB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171450"/>
            <a:ext cx="7491412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143001"/>
            <a:ext cx="3668712" cy="35361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21300" y="1143001"/>
            <a:ext cx="3670300" cy="17109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321300" y="2968230"/>
            <a:ext cx="3670300" cy="17109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BCC7D-83F6-48E9-AEFD-71F9A5F88DD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171450"/>
            <a:ext cx="7491412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00188" y="1143001"/>
            <a:ext cx="7491412" cy="3536156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15A03-B40D-4DB6-81CF-763645FA70B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F5497-DC9E-4FD2-B494-4B38836CBC5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DBEF6-CAC6-4870-8970-45FC94151F2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143001"/>
            <a:ext cx="3668712" cy="3536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143001"/>
            <a:ext cx="3670300" cy="3536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12FDA-2F0C-43C8-9273-AFEE18F4A0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325BD-4D94-428F-915E-BB46ADF329B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BBB42-7F69-4D47-87EC-BC252A189D8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A76B-37C7-43E0-BEE3-090A054F07D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3B534-E4DC-4EF9-B792-6A2746C81E1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180C8-574B-4370-B898-AB7405AAD0A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7143"/>
            <a:ext cx="1557338" cy="5158979"/>
            <a:chOff x="0" y="-6"/>
            <a:chExt cx="981" cy="433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67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68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69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475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76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77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79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80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81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82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83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84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59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171450"/>
            <a:ext cx="74914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143001"/>
            <a:ext cx="7491412" cy="353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949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4743451"/>
            <a:ext cx="1409700" cy="36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9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474345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9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474345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C40A216-068C-41F1-99D0-3A00DC9D544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  <p:sldLayoutId id="2147484081" r:id="rId12"/>
    <p:sldLayoutId id="2147484082" r:id="rId13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Прямоугольник 5"/>
          <p:cNvSpPr>
            <a:spLocks noChangeArrowheads="1"/>
          </p:cNvSpPr>
          <p:nvPr/>
        </p:nvSpPr>
        <p:spPr bwMode="auto">
          <a:xfrm>
            <a:off x="1619670" y="3192237"/>
            <a:ext cx="703225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b="1" i="1" dirty="0">
                <a:solidFill>
                  <a:srgbClr val="000066"/>
                </a:solidFill>
              </a:rPr>
              <a:t>В.И.</a:t>
            </a:r>
            <a:r>
              <a:rPr lang="en-US" b="1" i="1" dirty="0">
                <a:solidFill>
                  <a:srgbClr val="000066"/>
                </a:solidFill>
              </a:rPr>
              <a:t> </a:t>
            </a:r>
            <a:r>
              <a:rPr lang="ru-RU" b="1" i="1" dirty="0">
                <a:solidFill>
                  <a:srgbClr val="000066"/>
                </a:solidFill>
              </a:rPr>
              <a:t>КРУЖАЛИН</a:t>
            </a:r>
          </a:p>
          <a:p>
            <a:pPr eaLnBrk="1" hangingPunct="1">
              <a:defRPr/>
            </a:pPr>
            <a:r>
              <a:rPr lang="ru-RU" sz="1400" b="1" i="1" dirty="0">
                <a:solidFill>
                  <a:srgbClr val="000066"/>
                </a:solidFill>
              </a:rPr>
              <a:t>Заместитель председателя ФУМО ВО  по УГСН 43.00.00 «Сервис и туризм»</a:t>
            </a:r>
          </a:p>
          <a:p>
            <a:pPr eaLnBrk="1" hangingPunct="1">
              <a:defRPr/>
            </a:pPr>
            <a:r>
              <a:rPr lang="ru-RU" sz="1400" b="1" i="1" dirty="0">
                <a:solidFill>
                  <a:srgbClr val="000066"/>
                </a:solidFill>
              </a:rPr>
              <a:t>Вице-президент НАТ</a:t>
            </a:r>
          </a:p>
          <a:p>
            <a:pPr eaLnBrk="1" hangingPunct="1">
              <a:defRPr/>
            </a:pPr>
            <a:r>
              <a:rPr lang="ru-RU" sz="1400" b="1" i="1" dirty="0" err="1">
                <a:solidFill>
                  <a:srgbClr val="000066"/>
                </a:solidFill>
              </a:rPr>
              <a:t>Зав.кафедрой</a:t>
            </a:r>
            <a:r>
              <a:rPr lang="ru-RU" sz="1400" b="1" i="1" dirty="0">
                <a:solidFill>
                  <a:srgbClr val="000066"/>
                </a:solidFill>
              </a:rPr>
              <a:t> рекреационной географии и туризма</a:t>
            </a:r>
            <a:r>
              <a:rPr lang="en-US" sz="1400" b="1" i="1" dirty="0">
                <a:solidFill>
                  <a:srgbClr val="000066"/>
                </a:solidFill>
              </a:rPr>
              <a:t> </a:t>
            </a:r>
            <a:r>
              <a:rPr lang="ru-RU" sz="1400" b="1" i="1" dirty="0">
                <a:solidFill>
                  <a:srgbClr val="000066"/>
                </a:solidFill>
              </a:rPr>
              <a:t>МГУ имени М.В. Ломоносова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10" name="TextBox 5"/>
          <p:cNvSpPr txBox="1">
            <a:spLocks noChangeArrowheads="1"/>
          </p:cNvSpPr>
          <p:nvPr/>
        </p:nvSpPr>
        <p:spPr bwMode="auto">
          <a:xfrm>
            <a:off x="4237761" y="4593961"/>
            <a:ext cx="1638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0" lang="ru-RU" altLang="ru-RU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Тверь – 20</a:t>
            </a:r>
            <a:r>
              <a:rPr kumimoji="0" lang="en-US" altLang="ru-RU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2</a:t>
            </a:r>
            <a:r>
              <a:rPr kumimoji="0" lang="ru-RU" altLang="ru-RU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1</a:t>
            </a:r>
          </a:p>
        </p:txBody>
      </p:sp>
      <p:pic>
        <p:nvPicPr>
          <p:cNvPr id="17412" name="Picture 9" descr="NAT_Logo_CMYK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14348" y="1357304"/>
            <a:ext cx="1357312" cy="101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Группа 6"/>
          <p:cNvGrpSpPr/>
          <p:nvPr/>
        </p:nvGrpSpPr>
        <p:grpSpPr>
          <a:xfrm>
            <a:off x="2285984" y="500048"/>
            <a:ext cx="6572264" cy="1451216"/>
            <a:chOff x="-59704" y="248358"/>
            <a:chExt cx="6572264" cy="1934954"/>
          </a:xfrm>
          <a:scene3d>
            <a:camera prst="orthographicFront"/>
            <a:lightRig rig="threePt" dir="t"/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-59704" y="282062"/>
              <a:ext cx="6572264" cy="1901250"/>
            </a:xfrm>
            <a:prstGeom prst="roundRect">
              <a:avLst/>
            </a:prstGeom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92811" y="248358"/>
              <a:ext cx="6386642" cy="19012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 системном взаимодействии по подготовке туристских кадров в условиях современных трансформаций  </a:t>
              </a:r>
              <a:endParaRPr lang="ru-RU" sz="26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 txBox="1">
            <a:spLocks noGrp="1" noChangeArrowheads="1"/>
          </p:cNvSpPr>
          <p:nvPr>
            <p:ph idx="1"/>
          </p:nvPr>
        </p:nvSpPr>
        <p:spPr>
          <a:xfrm>
            <a:off x="1547813" y="1545432"/>
            <a:ext cx="7491412" cy="1921168"/>
          </a:xfr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внимание!</a:t>
            </a:r>
          </a:p>
        </p:txBody>
      </p:sp>
      <p:pic>
        <p:nvPicPr>
          <p:cNvPr id="5" name="Picture 9" descr="NAT_Logo_CMYK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14296"/>
            <a:ext cx="7937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357290" y="285734"/>
            <a:ext cx="7572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Основные проблемы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сложившейся </a:t>
            </a:r>
            <a:r>
              <a:rPr lang="ru-RU" alt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системы обеспечения туристскими кадрами</a:t>
            </a:r>
          </a:p>
        </p:txBody>
      </p:sp>
      <p:pic>
        <p:nvPicPr>
          <p:cNvPr id="18434" name="Picture 9" descr="NAT_Logo_CMYK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14296"/>
            <a:ext cx="7937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</a:pPr>
            <a:r>
              <a:rPr lang="ru-RU" sz="1600" dirty="0"/>
              <a:t>Неудовлетворенность турбизнеса качеством подготовки кадров;</a:t>
            </a:r>
          </a:p>
          <a:p>
            <a:pPr algn="just">
              <a:buFont typeface="+mj-lt"/>
              <a:buAutoNum type="arabicPeriod"/>
            </a:pPr>
            <a:r>
              <a:rPr lang="ru-RU" sz="1600" dirty="0"/>
              <a:t>Резкое сокращение региональных  ВУЗов и их филиалов, готовящих кадры по туристским направлениям. Наличие регионов, лишившихся возможности готовить туристские кадры;</a:t>
            </a:r>
          </a:p>
          <a:p>
            <a:pPr algn="just">
              <a:buFont typeface="+mj-lt"/>
              <a:buAutoNum type="arabicPeriod"/>
            </a:pPr>
            <a:r>
              <a:rPr lang="ru-RU" sz="1600" dirty="0"/>
              <a:t>Разрыв системных и преемственных связей между ВУЗами и </a:t>
            </a:r>
            <a:r>
              <a:rPr lang="ru-RU" sz="1600" dirty="0" err="1" smtClean="0"/>
              <a:t>ССУЗами</a:t>
            </a:r>
            <a:r>
              <a:rPr lang="ru-RU" sz="1600" dirty="0" smtClean="0"/>
              <a:t> в связи с ведомственной разобщенностью; 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/>
              <a:t>Слабая вовлеченность индустрии туризма и гостеприимства в систему практической подготовки кадров и отсутствие стимулов для такой деятельности;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/>
              <a:t>Недостаточное </a:t>
            </a:r>
            <a:r>
              <a:rPr lang="ru-RU" sz="1600" dirty="0"/>
              <a:t>количество профессиональных стандартов по туристским направлениям. </a:t>
            </a:r>
          </a:p>
          <a:p>
            <a:pPr algn="just">
              <a:buFont typeface="+mj-lt"/>
              <a:buAutoNum type="arabicPeriod"/>
            </a:pPr>
            <a:endParaRPr lang="ru-RU" sz="1600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357290" y="285734"/>
            <a:ext cx="7643866" cy="857250"/>
          </a:xfrm>
        </p:spPr>
        <p:txBody>
          <a:bodyPr/>
          <a:lstStyle/>
          <a:p>
            <a:pPr algn="ctr"/>
            <a:r>
              <a:rPr lang="ru-RU" altLang="ru-RU" sz="1800" b="1" dirty="0" smtClean="0">
                <a:solidFill>
                  <a:srgbClr val="C00000"/>
                </a:solidFill>
              </a:rPr>
              <a:t>Количество вузов, реализующие программы высшего образования по УГСН 43.00.00 "Сервис и туризм", 2014–2018 гг</a:t>
            </a:r>
            <a:r>
              <a:rPr lang="ru-RU" altLang="ru-RU" sz="2000" dirty="0" smtClean="0">
                <a:solidFill>
                  <a:srgbClr val="C00000"/>
                </a:solidFill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0" y="1329930"/>
          <a:ext cx="7500938" cy="3344263"/>
        </p:xfrm>
        <a:graphic>
          <a:graphicData uri="http://schemas.openxmlformats.org/drawingml/2006/table">
            <a:tbl>
              <a:tblPr/>
              <a:tblGrid>
                <a:gridCol w="1857383"/>
                <a:gridCol w="709803"/>
                <a:gridCol w="936104"/>
                <a:gridCol w="936104"/>
                <a:gridCol w="1800200"/>
                <a:gridCol w="924864"/>
                <a:gridCol w="155256"/>
                <a:gridCol w="181224"/>
              </a:tblGrid>
              <a:tr h="1714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округ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количество ВУЗов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2018-2014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en-GB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28" marR="64928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28" marR="64928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1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Центральный ФО</a:t>
                      </a: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-164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-165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Южный ФО</a:t>
                      </a: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Северо-Западный ФО</a:t>
                      </a: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-49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-49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Дальневосточный ФО</a:t>
                      </a: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Сибирский ФО</a:t>
                      </a: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Уральский ФО</a:t>
                      </a: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-34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-34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Приволжский ФО</a:t>
                      </a: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-58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-58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Северо-Кавказский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</a:t>
                      </a: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-35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-35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28" marR="649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394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-408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-56,67</a:t>
                      </a: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67" marR="342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9" descr="NAT_Logo_CMYK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14296"/>
            <a:ext cx="7937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14414" y="285734"/>
            <a:ext cx="757237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altLang="ru-RU" sz="2100" b="1" dirty="0">
                <a:solidFill>
                  <a:srgbClr val="C00000"/>
                </a:solidFill>
                <a:latin typeface="Arial" charset="0"/>
                <a:cs typeface="Arial" charset="0"/>
              </a:rPr>
              <a:t>Стимулы развития системы подготовки кадров</a:t>
            </a:r>
          </a:p>
        </p:txBody>
      </p:sp>
      <p:pic>
        <p:nvPicPr>
          <p:cNvPr id="18434" name="Picture 9" descr="NAT_Logo_CMYK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14296"/>
            <a:ext cx="7937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500166" y="1428742"/>
            <a:ext cx="7491412" cy="3536156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ru-RU" sz="1600" dirty="0"/>
              <a:t> Стратегия развития туризма в РФ до 2035 г.;</a:t>
            </a:r>
          </a:p>
          <a:p>
            <a:pPr algn="just">
              <a:buFont typeface="+mj-lt"/>
              <a:buAutoNum type="arabicPeriod"/>
            </a:pPr>
            <a:r>
              <a:rPr lang="ru-RU" sz="1600" dirty="0"/>
              <a:t>Национальный проект «Туризм и индустрия гостеприимства»;</a:t>
            </a:r>
          </a:p>
          <a:p>
            <a:pPr algn="just">
              <a:buFont typeface="+mj-lt"/>
              <a:buAutoNum type="arabicPeriod"/>
            </a:pPr>
            <a:r>
              <a:rPr lang="ru-RU" sz="1600" dirty="0"/>
              <a:t>Расширение полномочий </a:t>
            </a:r>
            <a:r>
              <a:rPr lang="ru-RU" sz="1600" dirty="0" err="1"/>
              <a:t>РОСТУРИЗМа</a:t>
            </a:r>
            <a:r>
              <a:rPr lang="ru-RU" sz="1600" dirty="0"/>
              <a:t> и создание Корпорации «Туризм РФ»;</a:t>
            </a:r>
          </a:p>
          <a:p>
            <a:pPr algn="just">
              <a:buFont typeface="+mj-lt"/>
              <a:buAutoNum type="arabicPeriod"/>
            </a:pPr>
            <a:r>
              <a:rPr lang="ru-RU" sz="1600" dirty="0"/>
              <a:t>Стратегический курс на развитие внутреннего и въездного туризма;</a:t>
            </a:r>
          </a:p>
          <a:p>
            <a:pPr algn="just">
              <a:buFont typeface="+mj-lt"/>
              <a:buAutoNum type="arabicPeriod"/>
            </a:pPr>
            <a:r>
              <a:rPr lang="ru-RU" sz="1600" dirty="0"/>
              <a:t>Рост занятости в сфере туризма и гостеприимства с 2,5 </a:t>
            </a:r>
            <a:r>
              <a:rPr lang="ru-RU" sz="1600" dirty="0" err="1"/>
              <a:t>млн</a:t>
            </a:r>
            <a:r>
              <a:rPr lang="ru-RU" sz="1600" dirty="0"/>
              <a:t> до 4,7 </a:t>
            </a:r>
            <a:r>
              <a:rPr lang="ru-RU" sz="1600" dirty="0" err="1"/>
              <a:t>млн</a:t>
            </a:r>
            <a:r>
              <a:rPr lang="ru-RU" sz="1600" dirty="0"/>
              <a:t> человек к 2030 г.</a:t>
            </a:r>
          </a:p>
          <a:p>
            <a:pPr algn="just">
              <a:buFont typeface="+mj-lt"/>
              <a:buAutoNum type="arabicPeriod"/>
            </a:pPr>
            <a:endParaRPr lang="ru-RU" sz="1600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357290" y="214296"/>
            <a:ext cx="7572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Основные направления деятельности по улучшению качества подготовки кадров</a:t>
            </a:r>
          </a:p>
        </p:txBody>
      </p:sp>
      <p:pic>
        <p:nvPicPr>
          <p:cNvPr id="18434" name="Picture 9" descr="NAT_Logo_CMYK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14296"/>
            <a:ext cx="7937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500166" y="1000114"/>
            <a:ext cx="7491412" cy="3643338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ru-RU" sz="1600" dirty="0"/>
              <a:t> Укрупнение и оптимизация направлений подготовки в сфере туризма и гостеприимства. Уточнение содержания государственных образовательных стандартов и примерных основных образовательных программ. Возможная реализация новой модели подготовки кадров (2+2+2);</a:t>
            </a:r>
          </a:p>
          <a:p>
            <a:pPr algn="just">
              <a:buFont typeface="+mj-lt"/>
              <a:buAutoNum type="arabicPeriod"/>
            </a:pPr>
            <a:r>
              <a:rPr lang="ru-RU" sz="1600" dirty="0"/>
              <a:t>Уточнение компетенций в соответствие с Программой научно-технического развития РФ;</a:t>
            </a:r>
          </a:p>
          <a:p>
            <a:pPr algn="just">
              <a:buFont typeface="+mj-lt"/>
              <a:buAutoNum type="arabicPeriod"/>
            </a:pPr>
            <a:r>
              <a:rPr lang="ru-RU" sz="1600" dirty="0"/>
              <a:t>Разработка учебно-методического обеспечения к оценке компетенций выпускников ВУЗов и </a:t>
            </a:r>
            <a:r>
              <a:rPr lang="ru-RU" sz="1600" dirty="0" err="1" smtClean="0"/>
              <a:t>ССУЗов</a:t>
            </a:r>
            <a:r>
              <a:rPr lang="ru-RU" sz="1600" dirty="0"/>
              <a:t>;</a:t>
            </a:r>
          </a:p>
          <a:p>
            <a:pPr algn="just">
              <a:buFont typeface="+mj-lt"/>
              <a:buAutoNum type="arabicPeriod"/>
            </a:pPr>
            <a:r>
              <a:rPr lang="ru-RU" sz="1600" dirty="0"/>
              <a:t>Организация и проведение системы мониторинга потребности регионов в туристских кадрах в соответствии с программами развития туризма;</a:t>
            </a:r>
          </a:p>
          <a:p>
            <a:pPr algn="just">
              <a:buFont typeface="+mj-lt"/>
              <a:buAutoNum type="arabicPeriod"/>
            </a:pPr>
            <a:r>
              <a:rPr lang="ru-RU" sz="1600" dirty="0"/>
              <a:t>Создание эффективного механизма взаимодействия индустрии туризма (РСТ) и образовательных организаций (ВУЗы и </a:t>
            </a:r>
            <a:r>
              <a:rPr lang="ru-RU" sz="1600" dirty="0" err="1" smtClean="0"/>
              <a:t>ССУЗы</a:t>
            </a:r>
            <a:r>
              <a:rPr lang="ru-RU" sz="1600" dirty="0"/>
              <a:t>).</a:t>
            </a:r>
          </a:p>
          <a:p>
            <a:pPr algn="just">
              <a:buFont typeface="+mj-lt"/>
              <a:buAutoNum type="arabicPeriod"/>
            </a:pPr>
            <a:endParaRPr lang="ru-RU" sz="1600" dirty="0"/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5214942" y="4786310"/>
            <a:ext cx="571504" cy="35719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14414" y="285734"/>
            <a:ext cx="7572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Основные направления деятельности по улучшению качества подготовки кадров</a:t>
            </a:r>
          </a:p>
        </p:txBody>
      </p:sp>
      <p:pic>
        <p:nvPicPr>
          <p:cNvPr id="18434" name="Picture 9" descr="NAT_Logo_CMYK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14296"/>
            <a:ext cx="7937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500166" y="1357304"/>
            <a:ext cx="7491412" cy="3000396"/>
          </a:xfrm>
        </p:spPr>
        <p:txBody>
          <a:bodyPr/>
          <a:lstStyle/>
          <a:p>
            <a:pPr algn="just">
              <a:buAutoNum type="arabicPeriod" startAt="6"/>
            </a:pPr>
            <a:r>
              <a:rPr lang="ru-RU" sz="1600" dirty="0"/>
              <a:t>Разработка и внедрение системы </a:t>
            </a:r>
            <a:r>
              <a:rPr lang="ru-RU" sz="1600" dirty="0" err="1"/>
              <a:t>грантовой</a:t>
            </a:r>
            <a:r>
              <a:rPr lang="ru-RU" sz="1600" dirty="0"/>
              <a:t> поддержки по получению двойных  дипломов (российского и иностранного) и включенного обучения;</a:t>
            </a:r>
          </a:p>
          <a:p>
            <a:pPr algn="just">
              <a:buAutoNum type="arabicPeriod" startAt="6"/>
            </a:pPr>
            <a:r>
              <a:rPr lang="ru-RU" sz="1600" dirty="0"/>
              <a:t>Актуализация существующих и разработка новых профессиональных стандартов для сферы туризма и гостеприимства;</a:t>
            </a:r>
          </a:p>
          <a:p>
            <a:pPr algn="just">
              <a:buAutoNum type="arabicPeriod" startAt="6"/>
            </a:pPr>
            <a:r>
              <a:rPr lang="ru-RU" sz="1600" dirty="0"/>
              <a:t>Создание системы территориальных </a:t>
            </a:r>
            <a:r>
              <a:rPr lang="ru-RU" sz="1600" dirty="0" smtClean="0"/>
              <a:t>(региональных) образовательных </a:t>
            </a:r>
            <a:r>
              <a:rPr lang="ru-RU" sz="1600" dirty="0"/>
              <a:t>центров (ТОЦ) подготовки кадров для индустрии туризма и гостеприимства на базе ведущих университетов, колледжей и центров </a:t>
            </a:r>
            <a:r>
              <a:rPr lang="ru-RU" sz="1600" dirty="0" smtClean="0"/>
              <a:t>ДПО </a:t>
            </a:r>
            <a:r>
              <a:rPr lang="ru-RU" sz="1600" dirty="0"/>
              <a:t>при участии организаций </a:t>
            </a:r>
            <a:r>
              <a:rPr lang="ru-RU" sz="1600" dirty="0" smtClean="0"/>
              <a:t>индустрии туризма </a:t>
            </a:r>
            <a:r>
              <a:rPr lang="ru-RU" sz="1600" dirty="0"/>
              <a:t>и гостеприимства на основе сетевого взаимодействия.</a:t>
            </a:r>
          </a:p>
          <a:p>
            <a:pPr algn="just">
              <a:buAutoNum type="arabicPeriod" startAt="6"/>
            </a:pPr>
            <a:endParaRPr lang="ru-RU" sz="1600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14414" y="71420"/>
            <a:ext cx="7572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Что такое территориальный образовательный центр (ТОЦ)?</a:t>
            </a:r>
          </a:p>
        </p:txBody>
      </p:sp>
      <p:pic>
        <p:nvPicPr>
          <p:cNvPr id="18434" name="Picture 9" descr="NAT_Logo_CMYK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14296"/>
            <a:ext cx="7937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357290" y="857238"/>
            <a:ext cx="7491412" cy="4000528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ru-RU" sz="1600" dirty="0"/>
              <a:t>ТОЦ – это нормативно-закрепленная система подготовки кадров с учетом потребностей развивающихся туристических привлекательных территорий и функционирующая на основе консорциума передовых профильных предприятий туриндустрии и образовательных организаций разного уровня (ВО, СПО, ДПО) для обеспечения работодателей кадрами, соответствующими лучшим международным практикам подготовки, в том числе и в регионах не располагающих системой профильного образования. </a:t>
            </a:r>
          </a:p>
          <a:p>
            <a:pPr algn="just">
              <a:buFont typeface="+mj-lt"/>
              <a:buAutoNum type="arabicPeriod"/>
            </a:pPr>
            <a:r>
              <a:rPr lang="ru-RU" sz="1600" dirty="0"/>
              <a:t>ТОЦ обеспечивает системную подготовку кадров на основе единой методической базы (ВО, СПО, ДПО), разработанной с учетом специфики и потребностей в кадрах </a:t>
            </a:r>
            <a:r>
              <a:rPr lang="ru-RU" sz="1600" dirty="0" err="1"/>
              <a:t>туристически-привлекательных</a:t>
            </a:r>
            <a:r>
              <a:rPr lang="ru-RU" sz="1600" dirty="0"/>
              <a:t> территорий на принципах совместной деятельности с органами исполнительной власти и бизнес сообщества для реализации образовательных программ в части практической подготовки с использованием механизмов </a:t>
            </a:r>
            <a:r>
              <a:rPr lang="ru-RU" sz="1600" dirty="0" err="1"/>
              <a:t>грантовой</a:t>
            </a:r>
            <a:r>
              <a:rPr lang="ru-RU" sz="1600" dirty="0"/>
              <a:t> поддержки.</a:t>
            </a:r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5214942" y="4786310"/>
            <a:ext cx="571504" cy="35719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9" descr="NAT_Logo_CMYK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14296"/>
            <a:ext cx="7937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500188" y="1143000"/>
            <a:ext cx="7491412" cy="3857641"/>
          </a:xfrm>
        </p:spPr>
        <p:txBody>
          <a:bodyPr/>
          <a:lstStyle/>
          <a:p>
            <a:pPr algn="just">
              <a:buAutoNum type="arabicPeriod" startAt="3"/>
            </a:pPr>
            <a:r>
              <a:rPr lang="ru-RU" sz="1600" dirty="0" err="1"/>
              <a:t>Грантовая</a:t>
            </a:r>
            <a:r>
              <a:rPr lang="ru-RU" sz="1600" dirty="0"/>
              <a:t> поддержка целевого обучения </a:t>
            </a:r>
            <a:r>
              <a:rPr lang="ru-RU" sz="1600" dirty="0" smtClean="0"/>
              <a:t>в ТОЦ осуществляется с целью </a:t>
            </a:r>
            <a:r>
              <a:rPr lang="ru-RU" sz="1600" dirty="0"/>
              <a:t>реализации образовательных программ по заказам бизнес сообщества. </a:t>
            </a:r>
          </a:p>
          <a:p>
            <a:pPr algn="just">
              <a:buAutoNum type="arabicPeriod" startAt="3"/>
            </a:pPr>
            <a:endParaRPr lang="ru-RU" sz="1600" dirty="0"/>
          </a:p>
          <a:p>
            <a:pPr algn="just">
              <a:buAutoNum type="arabicPeriod" startAt="3"/>
            </a:pPr>
            <a:r>
              <a:rPr lang="ru-RU" sz="1600" dirty="0"/>
              <a:t>ТОЦ </a:t>
            </a:r>
            <a:r>
              <a:rPr lang="ru-RU" sz="1600" dirty="0" smtClean="0"/>
              <a:t>должен </a:t>
            </a:r>
            <a:r>
              <a:rPr lang="ru-RU" sz="1600" dirty="0"/>
              <a:t>стать эффективным механизмом реализации задач Нацпроекта по обеспечению качественными кадрами, а также выполнять функции методического, информационного, консалтингового обеспечения и центра оценки квалификаций в конкретном туристском </a:t>
            </a:r>
            <a:r>
              <a:rPr lang="ru-RU" sz="1600" dirty="0" err="1"/>
              <a:t>макрорегионе</a:t>
            </a:r>
            <a:r>
              <a:rPr lang="ru-RU" sz="1600" dirty="0"/>
              <a:t>.  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728" y="142858"/>
            <a:ext cx="7572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Партнеры </a:t>
            </a:r>
            <a:r>
              <a:rPr lang="ru-RU" alt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системного взаимодействия </a:t>
            </a:r>
            <a:r>
              <a:rPr lang="ru-RU" altLang="ru-RU" sz="2400" b="1">
                <a:solidFill>
                  <a:srgbClr val="C00000"/>
                </a:solidFill>
                <a:latin typeface="Arial" charset="0"/>
                <a:cs typeface="Arial" charset="0"/>
              </a:rPr>
              <a:t>по </a:t>
            </a:r>
            <a:r>
              <a:rPr lang="ru-RU" altLang="ru-RU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подготовке </a:t>
            </a:r>
            <a:r>
              <a:rPr lang="ru-RU" alt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туристских кадров </a:t>
            </a:r>
          </a:p>
        </p:txBody>
      </p:sp>
      <p:pic>
        <p:nvPicPr>
          <p:cNvPr id="18434" name="Picture 9" descr="NAT_Logo_CMYK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214296"/>
            <a:ext cx="7937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428728" y="1357304"/>
            <a:ext cx="7491412" cy="3000414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ru-RU" sz="1600" dirty="0"/>
              <a:t>ФУМО ВО и ФУМО СПО по УГСН 43.00.00 «Сервис и туризм», ВУЗы, </a:t>
            </a:r>
            <a:r>
              <a:rPr lang="ru-RU" sz="1600" dirty="0" err="1"/>
              <a:t>ССУЗы</a:t>
            </a:r>
            <a:r>
              <a:rPr lang="ru-RU" sz="1600" dirty="0"/>
              <a:t>, центры </a:t>
            </a:r>
            <a:r>
              <a:rPr lang="ru-RU" sz="1600" dirty="0" smtClean="0"/>
              <a:t>ДПО</a:t>
            </a:r>
          </a:p>
          <a:p>
            <a:pPr algn="just">
              <a:buFont typeface="+mj-lt"/>
              <a:buAutoNum type="arabicPeriod"/>
            </a:pPr>
            <a:endParaRPr lang="ru-RU" sz="1600" dirty="0"/>
          </a:p>
          <a:p>
            <a:pPr algn="just">
              <a:buFont typeface="+mj-lt"/>
              <a:buAutoNum type="arabicPeriod"/>
            </a:pPr>
            <a:r>
              <a:rPr lang="ru-RU" sz="1600" dirty="0"/>
              <a:t>Российский союз </a:t>
            </a:r>
            <a:r>
              <a:rPr lang="ru-RU" sz="1600" dirty="0" smtClean="0"/>
              <a:t>туриндустрии (РСТ)</a:t>
            </a:r>
            <a:endParaRPr lang="ru-RU" sz="1600" dirty="0"/>
          </a:p>
          <a:p>
            <a:pPr algn="just">
              <a:buFont typeface="+mj-lt"/>
              <a:buAutoNum type="arabicPeriod"/>
            </a:pPr>
            <a:endParaRPr lang="ru-RU" sz="1600" dirty="0"/>
          </a:p>
          <a:p>
            <a:pPr algn="just">
              <a:buFont typeface="+mj-lt"/>
              <a:buAutoNum type="arabicPeriod"/>
            </a:pPr>
            <a:r>
              <a:rPr lang="ru-RU" sz="1600" dirty="0"/>
              <a:t>Национальный совет по профессиональным квалификациям при Президенте Российской </a:t>
            </a:r>
            <a:r>
              <a:rPr lang="ru-RU" sz="1600" dirty="0" smtClean="0"/>
              <a:t>Федерации</a:t>
            </a:r>
            <a:endParaRPr lang="ru-RU" sz="1600" dirty="0"/>
          </a:p>
          <a:p>
            <a:pPr algn="just">
              <a:buFont typeface="+mj-lt"/>
              <a:buAutoNum type="arabicPeriod"/>
            </a:pPr>
            <a:endParaRPr lang="ru-RU" sz="1600" dirty="0"/>
          </a:p>
          <a:p>
            <a:pPr algn="just">
              <a:buFont typeface="+mj-lt"/>
              <a:buAutoNum type="arabicPeriod"/>
            </a:pPr>
            <a:r>
              <a:rPr lang="ru-RU" sz="1600" dirty="0"/>
              <a:t>Федеральные и региональные органы управления туризмом и подготовки </a:t>
            </a:r>
            <a:r>
              <a:rPr lang="ru-RU" sz="1600" dirty="0" smtClean="0"/>
              <a:t>кадров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950289831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AEAEA"/>
      </a:accent1>
      <a:accent2>
        <a:srgbClr val="969696"/>
      </a:accent2>
      <a:accent3>
        <a:srgbClr val="FFFFFF"/>
      </a:accent3>
      <a:accent4>
        <a:srgbClr val="2A2A00"/>
      </a:accent4>
      <a:accent5>
        <a:srgbClr val="F3F3F3"/>
      </a:accent5>
      <a:accent6>
        <a:srgbClr val="878787"/>
      </a:accent6>
      <a:hlink>
        <a:srgbClr val="5F5F5F"/>
      </a:hlink>
      <a:folHlink>
        <a:srgbClr val="CBCBCB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{EB60C304-8E1F-734E-9CCA-08F2AB7B69E4}tf10001120</Template>
  <TotalTime>4044</TotalTime>
  <Words>685</Words>
  <Application>Microsoft Macintosh PowerPoint</Application>
  <PresentationFormat>Экран (16:9)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Default Design</vt:lpstr>
      <vt:lpstr>Слайд 1</vt:lpstr>
      <vt:lpstr>Слайд 2</vt:lpstr>
      <vt:lpstr>Количество вузов, реализующие программы высшего образования по УГСН 43.00.00 "Сервис и туризм", 2014–2018 гг.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 Windows</cp:lastModifiedBy>
  <cp:revision>370</cp:revision>
  <dcterms:created xsi:type="dcterms:W3CDTF">2013-04-12T11:56:56Z</dcterms:created>
  <dcterms:modified xsi:type="dcterms:W3CDTF">2021-12-06T12:22:29Z</dcterms:modified>
</cp:coreProperties>
</file>